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859" r:id="rId2"/>
  </p:sldMasterIdLst>
  <p:notesMasterIdLst>
    <p:notesMasterId r:id="rId17"/>
  </p:notesMasterIdLst>
  <p:sldIdLst>
    <p:sldId id="256" r:id="rId3"/>
    <p:sldId id="280" r:id="rId4"/>
    <p:sldId id="293" r:id="rId5"/>
    <p:sldId id="306" r:id="rId6"/>
    <p:sldId id="294" r:id="rId7"/>
    <p:sldId id="299" r:id="rId8"/>
    <p:sldId id="300" r:id="rId9"/>
    <p:sldId id="301" r:id="rId10"/>
    <p:sldId id="302" r:id="rId11"/>
    <p:sldId id="295" r:id="rId12"/>
    <p:sldId id="304" r:id="rId13"/>
    <p:sldId id="298" r:id="rId14"/>
    <p:sldId id="305" r:id="rId15"/>
    <p:sldId id="303"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8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DBDBD"/>
    <a:srgbClr val="66FFFF"/>
    <a:srgbClr val="3399FF"/>
    <a:srgbClr val="FFCC99"/>
    <a:srgbClr val="656565"/>
    <a:srgbClr val="FFFFFF"/>
    <a:srgbClr val="0B0B0C"/>
    <a:srgbClr val="4C4C4C"/>
    <a:srgbClr val="646464"/>
    <a:srgbClr val="FC46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275BA8C-6773-4FC0-9A62-0FE083C9B095}" v="3" dt="2019-05-17T23:17:51.178"/>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85" d="100"/>
          <a:sy n="85" d="100"/>
        </p:scale>
        <p:origin x="374" y="41"/>
      </p:cViewPr>
      <p:guideLst>
        <p:guide orient="horz" pos="1480"/>
        <p:guide pos="3840"/>
      </p:guideLst>
    </p:cSldViewPr>
  </p:slideViewPr>
  <p:notesTextViewPr>
    <p:cViewPr>
      <p:scale>
        <a:sx n="1" d="1"/>
        <a:sy n="1" d="1"/>
      </p:scale>
      <p:origin x="0" y="0"/>
    </p:cViewPr>
  </p:notesTextViewPr>
  <p:sorterViewPr>
    <p:cViewPr>
      <p:scale>
        <a:sx n="33" d="100"/>
        <a:sy n="33"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microsoft.com/office/2015/10/relationships/revisionInfo" Target="revisionInfo.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 Raison" userId="c1f4a4e5-39bc-460a-8db7-5d0a144fac9c" providerId="ADAL" clId="{4275BA8C-6773-4FC0-9A62-0FE083C9B095}"/>
    <pc:docChg chg="undo modSld">
      <pc:chgData name="W Raison" userId="c1f4a4e5-39bc-460a-8db7-5d0a144fac9c" providerId="ADAL" clId="{4275BA8C-6773-4FC0-9A62-0FE083C9B095}" dt="2019-05-17T23:20:29" v="61" actId="1076"/>
      <pc:docMkLst>
        <pc:docMk/>
      </pc:docMkLst>
      <pc:sldChg chg="addSp modSp">
        <pc:chgData name="W Raison" userId="c1f4a4e5-39bc-460a-8db7-5d0a144fac9c" providerId="ADAL" clId="{4275BA8C-6773-4FC0-9A62-0FE083C9B095}" dt="2019-05-17T23:20:29" v="61" actId="1076"/>
        <pc:sldMkLst>
          <pc:docMk/>
          <pc:sldMk cId="1253261608" sldId="294"/>
        </pc:sldMkLst>
        <pc:spChg chg="mod">
          <ac:chgData name="W Raison" userId="c1f4a4e5-39bc-460a-8db7-5d0a144fac9c" providerId="ADAL" clId="{4275BA8C-6773-4FC0-9A62-0FE083C9B095}" dt="2019-05-17T23:20:29" v="61" actId="1076"/>
          <ac:spMkLst>
            <pc:docMk/>
            <pc:sldMk cId="1253261608" sldId="294"/>
            <ac:spMk id="4" creationId="{00000000-0000-0000-0000-000000000000}"/>
          </ac:spMkLst>
        </pc:spChg>
        <pc:spChg chg="mod">
          <ac:chgData name="W Raison" userId="c1f4a4e5-39bc-460a-8db7-5d0a144fac9c" providerId="ADAL" clId="{4275BA8C-6773-4FC0-9A62-0FE083C9B095}" dt="2019-05-17T23:20:16.601" v="60" actId="1076"/>
          <ac:spMkLst>
            <pc:docMk/>
            <pc:sldMk cId="1253261608" sldId="294"/>
            <ac:spMk id="9" creationId="{323DA4AC-C7A9-4BA7-8513-DCA6233D17B3}"/>
          </ac:spMkLst>
        </pc:spChg>
        <pc:spChg chg="mod">
          <ac:chgData name="W Raison" userId="c1f4a4e5-39bc-460a-8db7-5d0a144fac9c" providerId="ADAL" clId="{4275BA8C-6773-4FC0-9A62-0FE083C9B095}" dt="2019-05-17T23:19:22.286" v="32" actId="1076"/>
          <ac:spMkLst>
            <pc:docMk/>
            <pc:sldMk cId="1253261608" sldId="294"/>
            <ac:spMk id="14" creationId="{323DA4AC-C7A9-4BA7-8513-DCA6233D17B3}"/>
          </ac:spMkLst>
        </pc:spChg>
        <pc:picChg chg="add mod">
          <ac:chgData name="W Raison" userId="c1f4a4e5-39bc-460a-8db7-5d0a144fac9c" providerId="ADAL" clId="{4275BA8C-6773-4FC0-9A62-0FE083C9B095}" dt="2019-05-17T23:20:29" v="61" actId="1076"/>
          <ac:picMkLst>
            <pc:docMk/>
            <pc:sldMk cId="1253261608" sldId="294"/>
            <ac:picMk id="3" creationId="{FD9301AA-510D-4692-BA4E-998A9B08D90B}"/>
          </ac:picMkLst>
        </pc:picChg>
        <pc:picChg chg="add mod">
          <ac:chgData name="W Raison" userId="c1f4a4e5-39bc-460a-8db7-5d0a144fac9c" providerId="ADAL" clId="{4275BA8C-6773-4FC0-9A62-0FE083C9B095}" dt="2019-05-17T23:20:29" v="61" actId="1076"/>
          <ac:picMkLst>
            <pc:docMk/>
            <pc:sldMk cId="1253261608" sldId="294"/>
            <ac:picMk id="6" creationId="{C418DE0C-6B43-4002-A93F-8B36AF143032}"/>
          </ac:picMkLst>
        </pc:picChg>
        <pc:picChg chg="add mod">
          <ac:chgData name="W Raison" userId="c1f4a4e5-39bc-460a-8db7-5d0a144fac9c" providerId="ADAL" clId="{4275BA8C-6773-4FC0-9A62-0FE083C9B095}" dt="2019-05-17T23:20:29" v="61" actId="1076"/>
          <ac:picMkLst>
            <pc:docMk/>
            <pc:sldMk cId="1253261608" sldId="294"/>
            <ac:picMk id="8" creationId="{F8542390-697C-492A-B75A-7B15D5EB0DE7}"/>
          </ac:picMkLst>
        </pc:picChg>
      </pc:sldChg>
    </pc:docChg>
  </pc:docChgLst>
</pc:chgInfo>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jpg>
</file>

<file path=ppt/media/image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829BEB-B8D4-48D4-A5F2-894A9F6F5148}" type="datetimeFigureOut">
              <a:rPr lang="zh-CN" altLang="en-US" smtClean="0"/>
              <a:t>2019/5/20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59C7D7-FE98-4EF4-A849-1B767CE85868}"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a:t>My First Template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a:t>My First Template</a:t>
            </a:r>
          </a:p>
        </p:txBody>
      </p:sp>
    </p:spTree>
    <p:extLst>
      <p:ext uri="{BB962C8B-B14F-4D97-AF65-F5344CB8AC3E}">
        <p14:creationId xmlns:p14="http://schemas.microsoft.com/office/powerpoint/2010/main" val="8528888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a:t>My First Template</a:t>
            </a:r>
          </a:p>
        </p:txBody>
      </p:sp>
    </p:spTree>
    <p:extLst>
      <p:ext uri="{BB962C8B-B14F-4D97-AF65-F5344CB8AC3E}">
        <p14:creationId xmlns:p14="http://schemas.microsoft.com/office/powerpoint/2010/main" val="15118052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a:t>My First Template</a:t>
            </a:r>
          </a:p>
        </p:txBody>
      </p:sp>
    </p:spTree>
    <p:extLst>
      <p:ext uri="{BB962C8B-B14F-4D97-AF65-F5344CB8AC3E}">
        <p14:creationId xmlns:p14="http://schemas.microsoft.com/office/powerpoint/2010/main" val="27140063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a:t>My First Template</a:t>
            </a:r>
          </a:p>
        </p:txBody>
      </p:sp>
    </p:spTree>
    <p:extLst>
      <p:ext uri="{BB962C8B-B14F-4D97-AF65-F5344CB8AC3E}">
        <p14:creationId xmlns:p14="http://schemas.microsoft.com/office/powerpoint/2010/main" val="40000442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a:t>My First Template</a:t>
            </a:r>
          </a:p>
        </p:txBody>
      </p:sp>
    </p:spTree>
    <p:extLst>
      <p:ext uri="{BB962C8B-B14F-4D97-AF65-F5344CB8AC3E}">
        <p14:creationId xmlns:p14="http://schemas.microsoft.com/office/powerpoint/2010/main" val="39215589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a:t>My First Template</a:t>
            </a:r>
          </a:p>
        </p:txBody>
      </p:sp>
    </p:spTree>
    <p:extLst>
      <p:ext uri="{BB962C8B-B14F-4D97-AF65-F5344CB8AC3E}">
        <p14:creationId xmlns:p14="http://schemas.microsoft.com/office/powerpoint/2010/main" val="35283240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a:t>My First Template</a:t>
            </a:r>
          </a:p>
        </p:txBody>
      </p:sp>
    </p:spTree>
    <p:extLst>
      <p:ext uri="{BB962C8B-B14F-4D97-AF65-F5344CB8AC3E}">
        <p14:creationId xmlns:p14="http://schemas.microsoft.com/office/powerpoint/2010/main" val="10329683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a:t>My First Template</a:t>
            </a:r>
          </a:p>
        </p:txBody>
      </p:sp>
    </p:spTree>
    <p:extLst>
      <p:ext uri="{BB962C8B-B14F-4D97-AF65-F5344CB8AC3E}">
        <p14:creationId xmlns:p14="http://schemas.microsoft.com/office/powerpoint/2010/main" val="17354626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BFD26F0-D76D-42F6-BF36-57DB3A7B3095}"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BFD26F0-D76D-42F6-BF36-57DB3A7B3095}"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BFD26F0-D76D-42F6-BF36-57DB3A7B3095}"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Main Title+ SubTitle_Foot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Main Title+ SubTitle_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91497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75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E634B7E3-B4D2-4335-BA56-BADEA11DF943}" type="datetimeFigureOut">
              <a:rPr lang="zh-CN" altLang="en-US" smtClean="0"/>
              <a:t>2019/5/20</a:t>
            </a:fld>
            <a:endParaRPr lang="zh-CN" altLang="en-US"/>
          </a:p>
        </p:txBody>
      </p:sp>
      <p:sp>
        <p:nvSpPr>
          <p:cNvPr id="5" name="Footer Placeholder 4"/>
          <p:cNvSpPr>
            <a:spLocks noGrp="1"/>
          </p:cNvSpPr>
          <p:nvPr>
            <p:ph type="ftr" sz="quarter" idx="11"/>
          </p:nvPr>
        </p:nvSpPr>
        <p:spPr>
          <a:xfrm>
            <a:off x="1876424" y="5410201"/>
            <a:ext cx="5124886" cy="365125"/>
          </a:xfrm>
        </p:spPr>
        <p:txBody>
          <a:bodyPr/>
          <a:lstStyle/>
          <a:p>
            <a:endParaRPr lang="zh-CN" altLang="en-US"/>
          </a:p>
        </p:txBody>
      </p:sp>
      <p:sp>
        <p:nvSpPr>
          <p:cNvPr id="6" name="Slide Number Placeholder 5"/>
          <p:cNvSpPr>
            <a:spLocks noGrp="1"/>
          </p:cNvSpPr>
          <p:nvPr>
            <p:ph type="sldNum" sz="quarter" idx="12"/>
          </p:nvPr>
        </p:nvSpPr>
        <p:spPr>
          <a:xfrm>
            <a:off x="9896911" y="5410199"/>
            <a:ext cx="771089" cy="365125"/>
          </a:xfrm>
        </p:spPr>
        <p:txBody>
          <a:bodyPr/>
          <a:lstStyle/>
          <a:p>
            <a:fld id="{9BFD26F0-D76D-42F6-BF36-57DB3A7B3095}" type="slidenum">
              <a:rPr lang="zh-CN" altLang="en-US" smtClean="0"/>
              <a:t>‹#›</a:t>
            </a:fld>
            <a:endParaRPr lang="zh-CN" altLang="en-US"/>
          </a:p>
        </p:txBody>
      </p:sp>
    </p:spTree>
    <p:extLst>
      <p:ext uri="{BB962C8B-B14F-4D97-AF65-F5344CB8AC3E}">
        <p14:creationId xmlns:p14="http://schemas.microsoft.com/office/powerpoint/2010/main" val="13678130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BFD26F0-D76D-42F6-BF36-57DB3A7B3095}" type="slidenum">
              <a:rPr lang="zh-CN" altLang="en-US" smtClean="0"/>
              <a:t>‹#›</a:t>
            </a:fld>
            <a:endParaRPr lang="zh-CN" altLang="en-US"/>
          </a:p>
        </p:txBody>
      </p:sp>
    </p:spTree>
    <p:extLst>
      <p:ext uri="{BB962C8B-B14F-4D97-AF65-F5344CB8AC3E}">
        <p14:creationId xmlns:p14="http://schemas.microsoft.com/office/powerpoint/2010/main" val="1044590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BFD26F0-D76D-42F6-BF36-57DB3A7B3095}" type="slidenum">
              <a:rPr lang="zh-CN" altLang="en-US" smtClean="0"/>
              <a:t>‹#›</a:t>
            </a:fld>
            <a:endParaRPr lang="zh-CN" altLang="en-US"/>
          </a:p>
        </p:txBody>
      </p:sp>
    </p:spTree>
    <p:extLst>
      <p:ext uri="{BB962C8B-B14F-4D97-AF65-F5344CB8AC3E}">
        <p14:creationId xmlns:p14="http://schemas.microsoft.com/office/powerpoint/2010/main" val="19145341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BFD26F0-D76D-42F6-BF36-57DB3A7B3095}" type="slidenum">
              <a:rPr lang="zh-CN" altLang="en-US" smtClean="0"/>
              <a:t>‹#›</a:t>
            </a:fld>
            <a:endParaRPr lang="zh-CN" altLang="en-US"/>
          </a:p>
        </p:txBody>
      </p:sp>
    </p:spTree>
    <p:extLst>
      <p:ext uri="{BB962C8B-B14F-4D97-AF65-F5344CB8AC3E}">
        <p14:creationId xmlns:p14="http://schemas.microsoft.com/office/powerpoint/2010/main" val="374300232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9BFD26F0-D76D-42F6-BF36-57DB3A7B3095}" type="slidenum">
              <a:rPr lang="zh-CN" altLang="en-US" smtClean="0"/>
              <a:t>‹#›</a:t>
            </a:fld>
            <a:endParaRPr lang="zh-CN" altLang="en-US"/>
          </a:p>
        </p:txBody>
      </p:sp>
    </p:spTree>
    <p:extLst>
      <p:ext uri="{BB962C8B-B14F-4D97-AF65-F5344CB8AC3E}">
        <p14:creationId xmlns:p14="http://schemas.microsoft.com/office/powerpoint/2010/main" val="189450806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9BFD26F0-D76D-42F6-BF36-57DB3A7B3095}" type="slidenum">
              <a:rPr lang="zh-CN" altLang="en-US" smtClean="0"/>
              <a:t>‹#›</a:t>
            </a:fld>
            <a:endParaRPr lang="zh-CN" altLang="en-US"/>
          </a:p>
        </p:txBody>
      </p:sp>
    </p:spTree>
    <p:extLst>
      <p:ext uri="{BB962C8B-B14F-4D97-AF65-F5344CB8AC3E}">
        <p14:creationId xmlns:p14="http://schemas.microsoft.com/office/powerpoint/2010/main" val="37681170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BFD26F0-D76D-42F6-BF36-57DB3A7B3095}"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9BFD26F0-D76D-42F6-BF36-57DB3A7B3095}" type="slidenum">
              <a:rPr lang="zh-CN" altLang="en-US" smtClean="0"/>
              <a:t>‹#›</a:t>
            </a:fld>
            <a:endParaRPr lang="zh-CN" altLang="en-US"/>
          </a:p>
        </p:txBody>
      </p:sp>
    </p:spTree>
    <p:extLst>
      <p:ext uri="{BB962C8B-B14F-4D97-AF65-F5344CB8AC3E}">
        <p14:creationId xmlns:p14="http://schemas.microsoft.com/office/powerpoint/2010/main" val="27711555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BFD26F0-D76D-42F6-BF36-57DB3A7B3095}" type="slidenum">
              <a:rPr lang="zh-CN" altLang="en-US" smtClean="0"/>
              <a:t>‹#›</a:t>
            </a:fld>
            <a:endParaRPr lang="zh-CN" altLang="en-US"/>
          </a:p>
        </p:txBody>
      </p:sp>
    </p:spTree>
    <p:extLst>
      <p:ext uri="{BB962C8B-B14F-4D97-AF65-F5344CB8AC3E}">
        <p14:creationId xmlns:p14="http://schemas.microsoft.com/office/powerpoint/2010/main" val="40800678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BFD26F0-D76D-42F6-BF36-57DB3A7B3095}" type="slidenum">
              <a:rPr lang="zh-CN" altLang="en-US" smtClean="0"/>
              <a:t>‹#›</a:t>
            </a:fld>
            <a:endParaRPr lang="zh-CN" altLang="en-US"/>
          </a:p>
        </p:txBody>
      </p:sp>
    </p:spTree>
    <p:extLst>
      <p:ext uri="{BB962C8B-B14F-4D97-AF65-F5344CB8AC3E}">
        <p14:creationId xmlns:p14="http://schemas.microsoft.com/office/powerpoint/2010/main" val="80380027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BFD26F0-D76D-42F6-BF36-57DB3A7B3095}" type="slidenum">
              <a:rPr lang="zh-CN" altLang="en-US" smtClean="0"/>
              <a:t>‹#›</a:t>
            </a:fld>
            <a:endParaRPr lang="zh-CN" altLang="en-US"/>
          </a:p>
        </p:txBody>
      </p:sp>
    </p:spTree>
    <p:extLst>
      <p:ext uri="{BB962C8B-B14F-4D97-AF65-F5344CB8AC3E}">
        <p14:creationId xmlns:p14="http://schemas.microsoft.com/office/powerpoint/2010/main" val="109167503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BFD26F0-D76D-42F6-BF36-57DB3A7B3095}" type="slidenum">
              <a:rPr lang="zh-CN" altLang="en-US" smtClean="0"/>
              <a:t>‹#›</a:t>
            </a:fld>
            <a:endParaRPr lang="zh-CN" altLang="en-US"/>
          </a:p>
        </p:txBody>
      </p:sp>
    </p:spTree>
    <p:extLst>
      <p:ext uri="{BB962C8B-B14F-4D97-AF65-F5344CB8AC3E}">
        <p14:creationId xmlns:p14="http://schemas.microsoft.com/office/powerpoint/2010/main" val="290268314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BFD26F0-D76D-42F6-BF36-57DB3A7B3095}" type="slidenum">
              <a:rPr lang="zh-CN" altLang="en-US" smtClean="0"/>
              <a:t>‹#›</a:t>
            </a:fld>
            <a:endParaRPr lang="zh-CN" alt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39045449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BFD26F0-D76D-42F6-BF36-57DB3A7B3095}" type="slidenum">
              <a:rPr lang="zh-CN" altLang="en-US" smtClean="0"/>
              <a:t>‹#›</a:t>
            </a:fld>
            <a:endParaRPr lang="zh-CN" altLang="en-US"/>
          </a:p>
        </p:txBody>
      </p:sp>
    </p:spTree>
    <p:extLst>
      <p:ext uri="{BB962C8B-B14F-4D97-AF65-F5344CB8AC3E}">
        <p14:creationId xmlns:p14="http://schemas.microsoft.com/office/powerpoint/2010/main" val="9729424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9BFD26F0-D76D-42F6-BF36-57DB3A7B3095}" type="slidenum">
              <a:rPr lang="zh-CN" altLang="en-US" smtClean="0"/>
              <a:t>‹#›</a:t>
            </a:fld>
            <a:endParaRPr lang="zh-CN" altLang="en-US"/>
          </a:p>
        </p:txBody>
      </p:sp>
    </p:spTree>
    <p:extLst>
      <p:ext uri="{BB962C8B-B14F-4D97-AF65-F5344CB8AC3E}">
        <p14:creationId xmlns:p14="http://schemas.microsoft.com/office/powerpoint/2010/main" val="388087056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9BFD26F0-D76D-42F6-BF36-57DB3A7B3095}" type="slidenum">
              <a:rPr lang="zh-CN" altLang="en-US" smtClean="0"/>
              <a:t>‹#›</a:t>
            </a:fld>
            <a:endParaRPr lang="zh-CN" altLang="en-US"/>
          </a:p>
        </p:txBody>
      </p:sp>
    </p:spTree>
    <p:extLst>
      <p:ext uri="{BB962C8B-B14F-4D97-AF65-F5344CB8AC3E}">
        <p14:creationId xmlns:p14="http://schemas.microsoft.com/office/powerpoint/2010/main" val="330869726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BFD26F0-D76D-42F6-BF36-57DB3A7B3095}" type="slidenum">
              <a:rPr lang="zh-CN" altLang="en-US" smtClean="0"/>
              <a:t>‹#›</a:t>
            </a:fld>
            <a:endParaRPr lang="zh-CN" altLang="en-US"/>
          </a:p>
        </p:txBody>
      </p:sp>
    </p:spTree>
    <p:extLst>
      <p:ext uri="{BB962C8B-B14F-4D97-AF65-F5344CB8AC3E}">
        <p14:creationId xmlns:p14="http://schemas.microsoft.com/office/powerpoint/2010/main" val="11250755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BFD26F0-D76D-42F6-BF36-57DB3A7B3095}" type="slidenum">
              <a:rPr lang="zh-CN" altLang="en-US" smtClean="0"/>
              <a:t>‹#›</a:t>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BFD26F0-D76D-42F6-BF36-57DB3A7B3095}" type="slidenum">
              <a:rPr lang="zh-CN" altLang="en-US" smtClean="0"/>
              <a:t>‹#›</a:t>
            </a:fld>
            <a:endParaRPr lang="zh-CN" altLang="en-US"/>
          </a:p>
        </p:txBody>
      </p:sp>
    </p:spTree>
    <p:extLst>
      <p:ext uri="{BB962C8B-B14F-4D97-AF65-F5344CB8AC3E}">
        <p14:creationId xmlns:p14="http://schemas.microsoft.com/office/powerpoint/2010/main" val="34387619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Main Title+ SubTitle_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54823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BFD26F0-D76D-42F6-BF36-57DB3A7B3095}"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BFD26F0-D76D-42F6-BF36-57DB3A7B3095}"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BFD26F0-D76D-42F6-BF36-57DB3A7B3095}"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BFD26F0-D76D-42F6-BF36-57DB3A7B3095}"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BFD26F0-D76D-42F6-BF36-57DB3A7B3095}"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E634B7E3-B4D2-4335-BA56-BADEA11DF943}" type="datetimeFigureOut">
              <a:rPr lang="zh-CN" altLang="en-US" smtClean="0"/>
              <a:t>2019/5/20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BFD26F0-D76D-42F6-BF36-57DB3A7B3095}"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slideLayout" Target="../slideLayouts/slideLayout3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20" Type="http://schemas.openxmlformats.org/officeDocument/2006/relationships/image" Target="../media/image2.png"/><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19" Type="http://schemas.openxmlformats.org/officeDocument/2006/relationships/theme" Target="../theme/theme2.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10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34B7E3-B4D2-4335-BA56-BADEA11DF943}" type="datetimeFigureOut">
              <a:rPr lang="zh-CN" altLang="en-US" smtClean="0"/>
              <a:t>2019/5/20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FD26F0-D76D-42F6-BF36-57DB3A7B3095}"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5" r:id="rId12"/>
    <p:sldLayoutId id="2147483717"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0">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634B7E3-B4D2-4335-BA56-BADEA11DF943}" type="datetimeFigureOut">
              <a:rPr lang="zh-CN" altLang="en-US" smtClean="0"/>
              <a:t>2019/5/20</a:t>
            </a:fld>
            <a:endParaRPr lang="zh-CN" alt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BFD26F0-D76D-42F6-BF36-57DB3A7B3095}" type="slidenum">
              <a:rPr lang="zh-CN" altLang="en-US" smtClean="0"/>
              <a:t>‹#›</a:t>
            </a:fld>
            <a:endParaRPr lang="zh-CN" altLang="en-US"/>
          </a:p>
        </p:txBody>
      </p:sp>
    </p:spTree>
    <p:extLst>
      <p:ext uri="{BB962C8B-B14F-4D97-AF65-F5344CB8AC3E}">
        <p14:creationId xmlns:p14="http://schemas.microsoft.com/office/powerpoint/2010/main" val="1430574469"/>
      </p:ext>
    </p:extLst>
  </p:cSld>
  <p:clrMap bg1="dk1" tx1="lt1" bg2="dk2" tx2="lt2" accent1="accent1" accent2="accent2" accent3="accent3" accent4="accent4" accent5="accent5" accent6="accent6" hlink="hlink" folHlink="folHlink"/>
  <p:sldLayoutIdLst>
    <p:sldLayoutId id="2147483860" r:id="rId1"/>
    <p:sldLayoutId id="2147483861" r:id="rId2"/>
    <p:sldLayoutId id="2147483862" r:id="rId3"/>
    <p:sldLayoutId id="2147483863" r:id="rId4"/>
    <p:sldLayoutId id="2147483864" r:id="rId5"/>
    <p:sldLayoutId id="2147483865" r:id="rId6"/>
    <p:sldLayoutId id="2147483866" r:id="rId7"/>
    <p:sldLayoutId id="2147483867" r:id="rId8"/>
    <p:sldLayoutId id="2147483868" r:id="rId9"/>
    <p:sldLayoutId id="2147483869" r:id="rId10"/>
    <p:sldLayoutId id="2147483870" r:id="rId11"/>
    <p:sldLayoutId id="2147483871" r:id="rId12"/>
    <p:sldLayoutId id="2147483872" r:id="rId13"/>
    <p:sldLayoutId id="2147483873" r:id="rId14"/>
    <p:sldLayoutId id="2147483874" r:id="rId15"/>
    <p:sldLayoutId id="2147483875" r:id="rId16"/>
    <p:sldLayoutId id="2147483876" r:id="rId17"/>
    <p:sldLayoutId id="2147483877" r:id="rId18"/>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31.xml"/><Relationship Id="rId5" Type="http://schemas.openxmlformats.org/officeDocument/2006/relationships/image" Target="../media/image7.jpeg"/><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31.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图片 32"/>
          <p:cNvPicPr>
            <a:picLocks noChangeAspect="1"/>
          </p:cNvPicPr>
          <p:nvPr/>
        </p:nvPicPr>
        <p:blipFill>
          <a:blip r:embed="rId2"/>
          <a:stretch>
            <a:fillRect/>
          </a:stretch>
        </p:blipFill>
        <p:spPr>
          <a:xfrm>
            <a:off x="0" y="-6691"/>
            <a:ext cx="12193057" cy="6864691"/>
          </a:xfrm>
          <a:prstGeom prst="rect">
            <a:avLst/>
          </a:prstGeom>
        </p:spPr>
      </p:pic>
      <p:grpSp>
        <p:nvGrpSpPr>
          <p:cNvPr id="26" name="组合 25"/>
          <p:cNvGrpSpPr/>
          <p:nvPr/>
        </p:nvGrpSpPr>
        <p:grpSpPr>
          <a:xfrm>
            <a:off x="984316" y="3132467"/>
            <a:ext cx="11023908" cy="2363945"/>
            <a:chOff x="1027131" y="2826950"/>
            <a:chExt cx="10373712" cy="2363945"/>
          </a:xfrm>
        </p:grpSpPr>
        <p:sp>
          <p:nvSpPr>
            <p:cNvPr id="7" name="文本框 6"/>
            <p:cNvSpPr txBox="1"/>
            <p:nvPr/>
          </p:nvSpPr>
          <p:spPr>
            <a:xfrm>
              <a:off x="1027131" y="2826950"/>
              <a:ext cx="10373712" cy="584775"/>
            </a:xfrm>
            <a:prstGeom prst="rect">
              <a:avLst/>
            </a:prstGeom>
            <a:noFill/>
          </p:spPr>
          <p:txBody>
            <a:bodyPr wrap="square" rtlCol="0">
              <a:spAutoFit/>
            </a:bodyPr>
            <a:lstStyle>
              <a:defPPr>
                <a:defRPr lang="zh-CN"/>
              </a:defPPr>
              <a:lvl1pPr>
                <a:defRPr sz="9600">
                  <a:ln w="28575" cap="rnd">
                    <a:solidFill>
                      <a:schemeClr val="bg1"/>
                    </a:solidFill>
                  </a:ln>
                  <a:blipFill dpi="0" rotWithShape="1">
                    <a:blip r:embed="rId3"/>
                    <a:srcRect/>
                    <a:tile tx="-1270000" ty="-3079750" sx="100000" sy="100000" flip="xy" algn="tl"/>
                  </a:blipFill>
                  <a:latin typeface="华康海报体W12(P)" panose="040B0C00000000000000" pitchFamily="82" charset="-122"/>
                  <a:ea typeface="华康海报体W12(P)" panose="040B0C00000000000000" pitchFamily="82" charset="-122"/>
                </a:defRPr>
              </a:lvl1pPr>
            </a:lstStyle>
            <a:p>
              <a:r>
                <a:rPr lang="en-US" sz="3200" b="1" dirty="0">
                  <a:solidFill>
                    <a:schemeClr val="tx1"/>
                  </a:solidFill>
                </a:rPr>
                <a:t>Pneumonia detection by Transfer learning and CNN</a:t>
              </a:r>
            </a:p>
          </p:txBody>
        </p:sp>
        <p:cxnSp>
          <p:nvCxnSpPr>
            <p:cNvPr id="10" name="直接连接符 9"/>
            <p:cNvCxnSpPr/>
            <p:nvPr/>
          </p:nvCxnSpPr>
          <p:spPr>
            <a:xfrm>
              <a:off x="1099701" y="3411725"/>
              <a:ext cx="6600825" cy="0"/>
            </a:xfrm>
            <a:prstGeom prst="line">
              <a:avLst/>
            </a:prstGeom>
            <a:ln>
              <a:solidFill>
                <a:srgbClr val="D9D9D9"/>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1027131" y="3652012"/>
              <a:ext cx="8903860" cy="1538883"/>
            </a:xfrm>
            <a:prstGeom prst="rect">
              <a:avLst/>
            </a:prstGeom>
            <a:noFill/>
          </p:spPr>
          <p:txBody>
            <a:bodyPr wrap="square" rtlCol="0">
              <a:spAutoFit/>
            </a:bodyPr>
            <a:lstStyle/>
            <a:p>
              <a:r>
                <a:rPr lang="en-US" altLang="zh-CN" sz="2000" dirty="0">
                  <a:solidFill>
                    <a:srgbClr val="D9D9D9"/>
                  </a:solidFill>
                </a:rPr>
                <a:t>Team Member 		N#</a:t>
              </a:r>
            </a:p>
            <a:p>
              <a:r>
                <a:rPr lang="en-US" altLang="zh-CN" sz="2000" dirty="0">
                  <a:solidFill>
                    <a:srgbClr val="D9D9D9"/>
                  </a:solidFill>
                </a:rPr>
                <a:t>1 </a:t>
              </a:r>
              <a:r>
                <a:rPr lang="en-US" dirty="0" err="1"/>
                <a:t>Ruixuan</a:t>
              </a:r>
              <a:r>
                <a:rPr lang="en-US" dirty="0"/>
                <a:t> Wang                   N19997322</a:t>
              </a:r>
              <a:endParaRPr lang="en-US" sz="2000" dirty="0"/>
            </a:p>
            <a:p>
              <a:r>
                <a:rPr lang="en-US" dirty="0"/>
                <a:t>2 </a:t>
              </a:r>
              <a:r>
                <a:rPr lang="en-US" dirty="0" err="1"/>
                <a:t>Wengying</a:t>
              </a:r>
              <a:r>
                <a:rPr lang="en-US" dirty="0"/>
                <a:t> Wen                  N16116736</a:t>
              </a:r>
              <a:endParaRPr lang="en-US" sz="2000" dirty="0"/>
            </a:p>
            <a:p>
              <a:r>
                <a:rPr lang="en-US" dirty="0"/>
                <a:t>3 </a:t>
              </a:r>
              <a:r>
                <a:rPr lang="en-US" dirty="0" err="1"/>
                <a:t>JiongHui</a:t>
              </a:r>
              <a:r>
                <a:rPr lang="en-US" dirty="0"/>
                <a:t> Chen                    N19050877</a:t>
              </a:r>
              <a:endParaRPr lang="en-US" sz="2000" dirty="0"/>
            </a:p>
            <a:p>
              <a:r>
                <a:rPr lang="en-US" dirty="0"/>
                <a:t>4 </a:t>
              </a:r>
              <a:r>
                <a:rPr lang="en-US" dirty="0" err="1"/>
                <a:t>Jinjin</a:t>
              </a:r>
              <a:r>
                <a:rPr lang="en-US" dirty="0"/>
                <a:t> Ma                            N15491779</a:t>
              </a:r>
              <a:endParaRPr lang="en-US" altLang="zh-CN" sz="2000" dirty="0">
                <a:solidFill>
                  <a:srgbClr val="D9D9D9"/>
                </a:solidFill>
              </a:endParaRPr>
            </a:p>
          </p:txBody>
        </p:sp>
      </p:grpSp>
      <p:sp>
        <p:nvSpPr>
          <p:cNvPr id="8" name="矩形 16">
            <a:extLst>
              <a:ext uri="{FF2B5EF4-FFF2-40B4-BE49-F238E27FC236}">
                <a16:creationId xmlns:a16="http://schemas.microsoft.com/office/drawing/2014/main" id="{E002BE70-64E0-4DBE-A5E4-08C854F81040}"/>
              </a:ext>
            </a:extLst>
          </p:cNvPr>
          <p:cNvSpPr/>
          <p:nvPr/>
        </p:nvSpPr>
        <p:spPr>
          <a:xfrm>
            <a:off x="0" y="3272118"/>
            <a:ext cx="453599" cy="22008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表格 3"/>
          <p:cNvGraphicFramePr>
            <a:graphicFrameLocks noGrp="1"/>
          </p:cNvGraphicFramePr>
          <p:nvPr>
            <p:extLst>
              <p:ext uri="{D42A27DB-BD31-4B8C-83A1-F6EECF244321}">
                <p14:modId xmlns:p14="http://schemas.microsoft.com/office/powerpoint/2010/main" val="1230849355"/>
              </p:ext>
            </p:extLst>
          </p:nvPr>
        </p:nvGraphicFramePr>
        <p:xfrm>
          <a:off x="398432" y="1810999"/>
          <a:ext cx="3539587" cy="3037837"/>
        </p:xfrm>
        <a:graphic>
          <a:graphicData uri="http://schemas.openxmlformats.org/drawingml/2006/table">
            <a:tbl>
              <a:tblPr firstRow="1" bandRow="1">
                <a:tableStyleId>{5C22544A-7EE6-4342-B048-85BDC9FD1C3A}</a:tableStyleId>
              </a:tblPr>
              <a:tblGrid>
                <a:gridCol w="575257">
                  <a:extLst>
                    <a:ext uri="{9D8B030D-6E8A-4147-A177-3AD203B41FA5}">
                      <a16:colId xmlns:a16="http://schemas.microsoft.com/office/drawing/2014/main" val="1067724690"/>
                    </a:ext>
                  </a:extLst>
                </a:gridCol>
                <a:gridCol w="437615">
                  <a:extLst>
                    <a:ext uri="{9D8B030D-6E8A-4147-A177-3AD203B41FA5}">
                      <a16:colId xmlns:a16="http://schemas.microsoft.com/office/drawing/2014/main" val="3854673449"/>
                    </a:ext>
                  </a:extLst>
                </a:gridCol>
                <a:gridCol w="876496">
                  <a:extLst>
                    <a:ext uri="{9D8B030D-6E8A-4147-A177-3AD203B41FA5}">
                      <a16:colId xmlns:a16="http://schemas.microsoft.com/office/drawing/2014/main" val="330969254"/>
                    </a:ext>
                  </a:extLst>
                </a:gridCol>
                <a:gridCol w="825519">
                  <a:extLst>
                    <a:ext uri="{9D8B030D-6E8A-4147-A177-3AD203B41FA5}">
                      <a16:colId xmlns:a16="http://schemas.microsoft.com/office/drawing/2014/main" val="24122538"/>
                    </a:ext>
                  </a:extLst>
                </a:gridCol>
                <a:gridCol w="824700">
                  <a:extLst>
                    <a:ext uri="{9D8B030D-6E8A-4147-A177-3AD203B41FA5}">
                      <a16:colId xmlns:a16="http://schemas.microsoft.com/office/drawing/2014/main" val="3691667198"/>
                    </a:ext>
                  </a:extLst>
                </a:gridCol>
              </a:tblGrid>
              <a:tr h="390336">
                <a:tc rowSpan="2" gridSpan="2">
                  <a:txBody>
                    <a:bodyPr/>
                    <a:lstStyle/>
                    <a:p>
                      <a:pPr algn="ctr"/>
                      <a:r>
                        <a:rPr lang="en-US" altLang="zh-CN" dirty="0"/>
                        <a:t>Epoch=5</a:t>
                      </a:r>
                      <a:endParaRPr lang="zh-CN" altLang="en-US" dirty="0"/>
                    </a:p>
                  </a:txBody>
                  <a:tcPr/>
                </a:tc>
                <a:tc rowSpan="2" hMerge="1">
                  <a:txBody>
                    <a:bodyPr/>
                    <a:lstStyle/>
                    <a:p>
                      <a:pPr algn="ctr"/>
                      <a:endParaRPr lang="zh-CN" altLang="en-US" dirty="0"/>
                    </a:p>
                  </a:txBody>
                  <a:tcPr/>
                </a:tc>
                <a:tc gridSpan="3">
                  <a:txBody>
                    <a:bodyPr/>
                    <a:lstStyle/>
                    <a:p>
                      <a:pPr algn="ctr"/>
                      <a:r>
                        <a:rPr lang="en-US" altLang="zh-CN" dirty="0"/>
                        <a:t>Learning rate</a:t>
                      </a:r>
                      <a:endParaRPr lang="zh-CN" altLang="en-US" dirty="0"/>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991107380"/>
                  </a:ext>
                </a:extLst>
              </a:tr>
              <a:tr h="356643">
                <a:tc gridSpan="2" vMerge="1">
                  <a:txBody>
                    <a:bodyPr/>
                    <a:lstStyle/>
                    <a:p>
                      <a:endParaRPr lang="zh-CN" altLang="en-US"/>
                    </a:p>
                  </a:txBody>
                  <a:tcPr/>
                </a:tc>
                <a:tc hMerge="1" vMerge="1">
                  <a:txBody>
                    <a:bodyPr/>
                    <a:lstStyle/>
                    <a:p>
                      <a:endParaRPr lang="zh-CN" altLang="en-US"/>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dirty="0"/>
                        <a:t>1e-3</a:t>
                      </a:r>
                      <a:endParaRPr lang="zh-CN" alt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dirty="0"/>
                        <a:t>1e-4</a:t>
                      </a:r>
                      <a:endParaRPr lang="zh-CN" alt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dirty="0"/>
                        <a:t>1e-5</a:t>
                      </a:r>
                      <a:endParaRPr lang="zh-CN" altLang="en-US" dirty="0"/>
                    </a:p>
                  </a:txBody>
                  <a:tcPr/>
                </a:tc>
                <a:extLst>
                  <a:ext uri="{0D108BD9-81ED-4DB2-BD59-A6C34878D82A}">
                    <a16:rowId xmlns:a16="http://schemas.microsoft.com/office/drawing/2014/main" val="3896862390"/>
                  </a:ext>
                </a:extLst>
              </a:tr>
              <a:tr h="596466">
                <a:tc rowSpan="3">
                  <a:txBody>
                    <a:bodyPr/>
                    <a:lstStyle/>
                    <a:p>
                      <a:pPr algn="ctr"/>
                      <a:r>
                        <a:rPr lang="en-US" altLang="zh-CN" b="1" dirty="0">
                          <a:solidFill>
                            <a:schemeClr val="bg1"/>
                          </a:solidFill>
                        </a:rPr>
                        <a:t>     </a:t>
                      </a:r>
                      <a:r>
                        <a:rPr lang="en-US" altLang="zh-CN" b="1" dirty="0">
                          <a:solidFill>
                            <a:schemeClr val="tx1"/>
                          </a:solidFill>
                        </a:rPr>
                        <a:t>Decay</a:t>
                      </a:r>
                      <a:endParaRPr lang="zh-CN" altLang="en-US" b="1" dirty="0">
                        <a:solidFill>
                          <a:schemeClr val="tx1"/>
                        </a:solidFill>
                      </a:endParaRPr>
                    </a:p>
                  </a:txBody>
                  <a:tcPr vert="vert270">
                    <a:solidFill>
                      <a:schemeClr val="accent1"/>
                    </a:solidFill>
                  </a:tcPr>
                </a:tc>
                <a:tc>
                  <a:txBody>
                    <a:bodyPr/>
                    <a:lstStyle/>
                    <a:p>
                      <a:pPr algn="ctr"/>
                      <a:r>
                        <a:rPr lang="en-US" altLang="zh-CN" dirty="0"/>
                        <a:t>1e-3</a:t>
                      </a:r>
                      <a:endParaRPr lang="zh-CN" altLang="en-US" dirty="0"/>
                    </a:p>
                  </a:txBody>
                  <a:tcPr vert="vert270"/>
                </a:tc>
                <a:tc>
                  <a:txBody>
                    <a:bodyPr/>
                    <a:lstStyle/>
                    <a:p>
                      <a:pPr algn="ctr"/>
                      <a:r>
                        <a:rPr lang="en-US" altLang="zh-CN" sz="1400" dirty="0"/>
                        <a:t>77.71%</a:t>
                      </a:r>
                      <a:endParaRPr lang="zh-CN" altLang="en-US" sz="1400" dirty="0"/>
                    </a:p>
                  </a:txBody>
                  <a:tcPr/>
                </a:tc>
                <a:tc>
                  <a:txBody>
                    <a:bodyPr/>
                    <a:lstStyle/>
                    <a:p>
                      <a:pPr algn="ctr"/>
                      <a:r>
                        <a:rPr lang="en-US" altLang="zh-CN" sz="1400" dirty="0"/>
                        <a:t>77.91%</a:t>
                      </a:r>
                      <a:endParaRPr lang="zh-CN" altLang="en-US" sz="1400" dirty="0"/>
                    </a:p>
                  </a:txBody>
                  <a:tcPr/>
                </a:tc>
                <a:tc>
                  <a:txBody>
                    <a:bodyPr/>
                    <a:lstStyle/>
                    <a:p>
                      <a:pPr algn="ctr"/>
                      <a:r>
                        <a:rPr lang="en-US" altLang="zh-CN" sz="1400" dirty="0"/>
                        <a:t>77.73%</a:t>
                      </a:r>
                      <a:endParaRPr lang="zh-CN" altLang="en-US" sz="1400" dirty="0"/>
                    </a:p>
                  </a:txBody>
                  <a:tcPr/>
                </a:tc>
                <a:extLst>
                  <a:ext uri="{0D108BD9-81ED-4DB2-BD59-A6C34878D82A}">
                    <a16:rowId xmlns:a16="http://schemas.microsoft.com/office/drawing/2014/main" val="2471220286"/>
                  </a:ext>
                </a:extLst>
              </a:tr>
              <a:tr h="839184">
                <a:tc vMerge="1">
                  <a:txBody>
                    <a:bodyPr/>
                    <a:lstStyle/>
                    <a:p>
                      <a:pPr algn="ctr"/>
                      <a:endParaRPr lang="zh-CN" alt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dirty="0"/>
                        <a:t>1e-4</a:t>
                      </a:r>
                      <a:endParaRPr lang="zh-CN" altLang="en-US" dirty="0"/>
                    </a:p>
                    <a:p>
                      <a:pPr algn="ctr"/>
                      <a:endParaRPr lang="zh-CN" altLang="en-US" dirty="0"/>
                    </a:p>
                  </a:txBody>
                  <a:tcPr vert="vert270"/>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1400" dirty="0"/>
                        <a:t>77.78%</a:t>
                      </a:r>
                      <a:endParaRPr lang="zh-CN" altLang="en-US" sz="1400" dirty="0"/>
                    </a:p>
                  </a:txBody>
                  <a:tcPr/>
                </a:tc>
                <a:tc>
                  <a:txBody>
                    <a:bodyPr/>
                    <a:lstStyle/>
                    <a:p>
                      <a:pPr algn="ctr"/>
                      <a:r>
                        <a:rPr lang="en-US" altLang="zh-CN" sz="1400" dirty="0"/>
                        <a:t>79.03%</a:t>
                      </a:r>
                      <a:endParaRPr lang="zh-CN" altLang="en-US" sz="1400" dirty="0"/>
                    </a:p>
                  </a:txBody>
                  <a:tcPr/>
                </a:tc>
                <a:tc>
                  <a:txBody>
                    <a:bodyPr/>
                    <a:lstStyle/>
                    <a:p>
                      <a:pPr algn="ctr"/>
                      <a:r>
                        <a:rPr lang="en-US" altLang="zh-CN" sz="1400" dirty="0"/>
                        <a:t>78.19%</a:t>
                      </a:r>
                      <a:endParaRPr lang="zh-CN" altLang="en-US" sz="1400" dirty="0"/>
                    </a:p>
                  </a:txBody>
                  <a:tcPr/>
                </a:tc>
                <a:extLst>
                  <a:ext uri="{0D108BD9-81ED-4DB2-BD59-A6C34878D82A}">
                    <a16:rowId xmlns:a16="http://schemas.microsoft.com/office/drawing/2014/main" val="4212814325"/>
                  </a:ext>
                </a:extLst>
              </a:tr>
              <a:tr h="846091">
                <a:tc vMerge="1">
                  <a:txBody>
                    <a:bodyPr/>
                    <a:lstStyle/>
                    <a:p>
                      <a:pPr algn="ctr"/>
                      <a:endParaRPr lang="zh-CN" alt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dirty="0"/>
                        <a:t>1e-5</a:t>
                      </a:r>
                      <a:endParaRPr lang="zh-CN" altLang="en-US" dirty="0"/>
                    </a:p>
                    <a:p>
                      <a:pPr algn="ctr"/>
                      <a:endParaRPr lang="zh-CN" altLang="en-US" dirty="0"/>
                    </a:p>
                  </a:txBody>
                  <a:tcPr vert="vert270"/>
                </a:tc>
                <a:tc>
                  <a:txBody>
                    <a:bodyPr/>
                    <a:lstStyle/>
                    <a:p>
                      <a:pPr algn="ctr"/>
                      <a:r>
                        <a:rPr lang="en-US" altLang="zh-CN" sz="1400" dirty="0"/>
                        <a:t>75.63%</a:t>
                      </a:r>
                      <a:endParaRPr lang="zh-CN" altLang="en-US" sz="1400" dirty="0"/>
                    </a:p>
                  </a:txBody>
                  <a:tcPr/>
                </a:tc>
                <a:tc>
                  <a:txBody>
                    <a:bodyPr/>
                    <a:lstStyle/>
                    <a:p>
                      <a:pPr algn="ctr"/>
                      <a:r>
                        <a:rPr lang="en-US" altLang="zh-CN" sz="1400" dirty="0"/>
                        <a:t>77.78%</a:t>
                      </a:r>
                      <a:endParaRPr lang="zh-CN" altLang="en-US" sz="1400" dirty="0"/>
                    </a:p>
                  </a:txBody>
                  <a:tcPr/>
                </a:tc>
                <a:tc>
                  <a:txBody>
                    <a:bodyPr/>
                    <a:lstStyle/>
                    <a:p>
                      <a:pPr algn="ctr"/>
                      <a:r>
                        <a:rPr lang="en-US" altLang="zh-CN" sz="1400" dirty="0"/>
                        <a:t>78.68%</a:t>
                      </a:r>
                      <a:endParaRPr lang="zh-CN" altLang="en-US" sz="1400" dirty="0"/>
                    </a:p>
                  </a:txBody>
                  <a:tcPr/>
                </a:tc>
                <a:extLst>
                  <a:ext uri="{0D108BD9-81ED-4DB2-BD59-A6C34878D82A}">
                    <a16:rowId xmlns:a16="http://schemas.microsoft.com/office/drawing/2014/main" val="4094080427"/>
                  </a:ext>
                </a:extLst>
              </a:tr>
            </a:tbl>
          </a:graphicData>
        </a:graphic>
      </p:graphicFrame>
      <p:sp>
        <p:nvSpPr>
          <p:cNvPr id="6" name="矩形 5"/>
          <p:cNvSpPr/>
          <p:nvPr/>
        </p:nvSpPr>
        <p:spPr>
          <a:xfrm>
            <a:off x="398432" y="3133165"/>
            <a:ext cx="3539587" cy="860611"/>
          </a:xfrm>
          <a:prstGeom prst="rect">
            <a:avLst/>
          </a:prstGeom>
          <a:noFill/>
          <a:ln w="666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288378" y="2191870"/>
            <a:ext cx="847165" cy="2647848"/>
          </a:xfrm>
          <a:prstGeom prst="rect">
            <a:avLst/>
          </a:prstGeom>
          <a:noFill/>
          <a:ln w="666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4" name="表格 13"/>
          <p:cNvGraphicFramePr>
            <a:graphicFrameLocks noGrp="1"/>
          </p:cNvGraphicFramePr>
          <p:nvPr>
            <p:extLst>
              <p:ext uri="{D42A27DB-BD31-4B8C-83A1-F6EECF244321}">
                <p14:modId xmlns:p14="http://schemas.microsoft.com/office/powerpoint/2010/main" val="2606960604"/>
              </p:ext>
            </p:extLst>
          </p:nvPr>
        </p:nvGraphicFramePr>
        <p:xfrm>
          <a:off x="4326207" y="1806492"/>
          <a:ext cx="3539587" cy="3033745"/>
        </p:xfrm>
        <a:graphic>
          <a:graphicData uri="http://schemas.openxmlformats.org/drawingml/2006/table">
            <a:tbl>
              <a:tblPr firstRow="1" bandRow="1">
                <a:tableStyleId>{5C22544A-7EE6-4342-B048-85BDC9FD1C3A}</a:tableStyleId>
              </a:tblPr>
              <a:tblGrid>
                <a:gridCol w="575257">
                  <a:extLst>
                    <a:ext uri="{9D8B030D-6E8A-4147-A177-3AD203B41FA5}">
                      <a16:colId xmlns:a16="http://schemas.microsoft.com/office/drawing/2014/main" val="1067724690"/>
                    </a:ext>
                  </a:extLst>
                </a:gridCol>
                <a:gridCol w="437615">
                  <a:extLst>
                    <a:ext uri="{9D8B030D-6E8A-4147-A177-3AD203B41FA5}">
                      <a16:colId xmlns:a16="http://schemas.microsoft.com/office/drawing/2014/main" val="3854673449"/>
                    </a:ext>
                  </a:extLst>
                </a:gridCol>
                <a:gridCol w="876496">
                  <a:extLst>
                    <a:ext uri="{9D8B030D-6E8A-4147-A177-3AD203B41FA5}">
                      <a16:colId xmlns:a16="http://schemas.microsoft.com/office/drawing/2014/main" val="330969254"/>
                    </a:ext>
                  </a:extLst>
                </a:gridCol>
                <a:gridCol w="825519">
                  <a:extLst>
                    <a:ext uri="{9D8B030D-6E8A-4147-A177-3AD203B41FA5}">
                      <a16:colId xmlns:a16="http://schemas.microsoft.com/office/drawing/2014/main" val="24122538"/>
                    </a:ext>
                  </a:extLst>
                </a:gridCol>
                <a:gridCol w="824700">
                  <a:extLst>
                    <a:ext uri="{9D8B030D-6E8A-4147-A177-3AD203B41FA5}">
                      <a16:colId xmlns:a16="http://schemas.microsoft.com/office/drawing/2014/main" val="3691667198"/>
                    </a:ext>
                  </a:extLst>
                </a:gridCol>
              </a:tblGrid>
              <a:tr h="367063">
                <a:tc rowSpan="2" gridSpan="2">
                  <a:txBody>
                    <a:bodyPr/>
                    <a:lstStyle/>
                    <a:p>
                      <a:pPr algn="ctr"/>
                      <a:r>
                        <a:rPr lang="en-US" altLang="zh-CN" dirty="0"/>
                        <a:t>Epoch=10</a:t>
                      </a:r>
                      <a:endParaRPr lang="zh-CN" altLang="en-US" dirty="0"/>
                    </a:p>
                  </a:txBody>
                  <a:tcPr/>
                </a:tc>
                <a:tc rowSpan="2" hMerge="1">
                  <a:txBody>
                    <a:bodyPr/>
                    <a:lstStyle/>
                    <a:p>
                      <a:pPr algn="ctr"/>
                      <a:endParaRPr lang="zh-CN" altLang="en-US" dirty="0"/>
                    </a:p>
                  </a:txBody>
                  <a:tcPr/>
                </a:tc>
                <a:tc gridSpan="3">
                  <a:txBody>
                    <a:bodyPr/>
                    <a:lstStyle/>
                    <a:p>
                      <a:pPr algn="ctr"/>
                      <a:r>
                        <a:rPr lang="en-US" altLang="zh-CN" dirty="0"/>
                        <a:t>Learning rate</a:t>
                      </a:r>
                      <a:endParaRPr lang="zh-CN" altLang="en-US" dirty="0"/>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991107380"/>
                  </a:ext>
                </a:extLst>
              </a:tr>
              <a:tr h="360733">
                <a:tc gridSpan="2" vMerge="1">
                  <a:txBody>
                    <a:bodyPr/>
                    <a:lstStyle/>
                    <a:p>
                      <a:endParaRPr lang="zh-CN" altLang="en-US"/>
                    </a:p>
                  </a:txBody>
                  <a:tcPr/>
                </a:tc>
                <a:tc hMerge="1" vMerge="1">
                  <a:txBody>
                    <a:bodyPr/>
                    <a:lstStyle/>
                    <a:p>
                      <a:endParaRPr lang="zh-CN" altLang="en-US"/>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dirty="0"/>
                        <a:t>1e-3</a:t>
                      </a:r>
                      <a:endParaRPr lang="zh-CN" alt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dirty="0"/>
                        <a:t>1e-4</a:t>
                      </a:r>
                      <a:endParaRPr lang="zh-CN" alt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dirty="0"/>
                        <a:t>1e-5</a:t>
                      </a:r>
                      <a:endParaRPr lang="zh-CN" altLang="en-US" dirty="0"/>
                    </a:p>
                  </a:txBody>
                  <a:tcPr/>
                </a:tc>
                <a:extLst>
                  <a:ext uri="{0D108BD9-81ED-4DB2-BD59-A6C34878D82A}">
                    <a16:rowId xmlns:a16="http://schemas.microsoft.com/office/drawing/2014/main" val="3896862390"/>
                  </a:ext>
                </a:extLst>
              </a:tr>
              <a:tr h="603306">
                <a:tc rowSpan="3">
                  <a:txBody>
                    <a:bodyPr/>
                    <a:lstStyle/>
                    <a:p>
                      <a:pPr algn="ctr"/>
                      <a:r>
                        <a:rPr lang="en-US" altLang="zh-CN" b="1" dirty="0">
                          <a:solidFill>
                            <a:schemeClr val="tx1"/>
                          </a:solidFill>
                        </a:rPr>
                        <a:t>Decay</a:t>
                      </a:r>
                      <a:endParaRPr lang="zh-CN" altLang="en-US" b="1" dirty="0">
                        <a:solidFill>
                          <a:schemeClr val="tx1"/>
                        </a:solidFill>
                      </a:endParaRPr>
                    </a:p>
                  </a:txBody>
                  <a:tcPr vert="vert270">
                    <a:solidFill>
                      <a:schemeClr val="accent1"/>
                    </a:solidFill>
                  </a:tcPr>
                </a:tc>
                <a:tc>
                  <a:txBody>
                    <a:bodyPr/>
                    <a:lstStyle/>
                    <a:p>
                      <a:pPr algn="ctr"/>
                      <a:r>
                        <a:rPr lang="en-US" altLang="zh-CN" dirty="0"/>
                        <a:t>1e-3</a:t>
                      </a:r>
                      <a:endParaRPr lang="zh-CN" altLang="en-US" dirty="0"/>
                    </a:p>
                  </a:txBody>
                  <a:tcPr vert="vert270"/>
                </a:tc>
                <a:tc>
                  <a:txBody>
                    <a:bodyPr/>
                    <a:lstStyle/>
                    <a:p>
                      <a:pPr algn="ctr"/>
                      <a:r>
                        <a:rPr lang="en-US" altLang="zh-CN" sz="1400" dirty="0"/>
                        <a:t>77.37%</a:t>
                      </a:r>
                      <a:endParaRPr lang="zh-CN" altLang="en-US" sz="1400" dirty="0"/>
                    </a:p>
                  </a:txBody>
                  <a:tcPr/>
                </a:tc>
                <a:tc>
                  <a:txBody>
                    <a:bodyPr/>
                    <a:lstStyle/>
                    <a:p>
                      <a:pPr algn="ctr"/>
                      <a:r>
                        <a:rPr lang="en-US" altLang="zh-CN" sz="1400" dirty="0"/>
                        <a:t>77.17%</a:t>
                      </a:r>
                      <a:endParaRPr lang="zh-CN" altLang="en-US" sz="1400" dirty="0"/>
                    </a:p>
                  </a:txBody>
                  <a:tcPr/>
                </a:tc>
                <a:tc>
                  <a:txBody>
                    <a:bodyPr/>
                    <a:lstStyle/>
                    <a:p>
                      <a:pPr algn="ctr"/>
                      <a:r>
                        <a:rPr lang="en-US" altLang="zh-CN" sz="1400" dirty="0"/>
                        <a:t>77.43%</a:t>
                      </a:r>
                      <a:endParaRPr lang="zh-CN" altLang="en-US" sz="1400" dirty="0"/>
                    </a:p>
                  </a:txBody>
                  <a:tcPr/>
                </a:tc>
                <a:extLst>
                  <a:ext uri="{0D108BD9-81ED-4DB2-BD59-A6C34878D82A}">
                    <a16:rowId xmlns:a16="http://schemas.microsoft.com/office/drawing/2014/main" val="2471220286"/>
                  </a:ext>
                </a:extLst>
              </a:tr>
              <a:tr h="848808">
                <a:tc vMerge="1">
                  <a:txBody>
                    <a:bodyPr/>
                    <a:lstStyle/>
                    <a:p>
                      <a:pPr algn="ctr"/>
                      <a:endParaRPr lang="zh-CN" alt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dirty="0"/>
                        <a:t>1e-4</a:t>
                      </a:r>
                      <a:endParaRPr lang="zh-CN" altLang="en-US" dirty="0"/>
                    </a:p>
                    <a:p>
                      <a:pPr algn="ctr"/>
                      <a:endParaRPr lang="zh-CN" altLang="en-US" dirty="0"/>
                    </a:p>
                  </a:txBody>
                  <a:tcPr vert="vert270"/>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1400" dirty="0"/>
                        <a:t>77.51%</a:t>
                      </a:r>
                      <a:endParaRPr lang="zh-CN" altLang="en-US" sz="1400" dirty="0"/>
                    </a:p>
                    <a:p>
                      <a:pPr algn="ctr"/>
                      <a:endParaRPr lang="zh-CN" altLang="en-US" sz="1400" dirty="0"/>
                    </a:p>
                  </a:txBody>
                  <a:tcPr/>
                </a:tc>
                <a:tc>
                  <a:txBody>
                    <a:bodyPr/>
                    <a:lstStyle/>
                    <a:p>
                      <a:pPr algn="ctr"/>
                      <a:r>
                        <a:rPr lang="en-US" altLang="zh-CN" sz="1400" dirty="0"/>
                        <a:t>76.08%</a:t>
                      </a:r>
                      <a:endParaRPr lang="zh-CN" altLang="en-US" sz="1400" dirty="0"/>
                    </a:p>
                  </a:txBody>
                  <a:tcPr/>
                </a:tc>
                <a:tc>
                  <a:txBody>
                    <a:bodyPr/>
                    <a:lstStyle/>
                    <a:p>
                      <a:pPr algn="ctr"/>
                      <a:r>
                        <a:rPr lang="en-US" altLang="zh-CN" sz="1400" dirty="0"/>
                        <a:t>76.73%</a:t>
                      </a:r>
                      <a:endParaRPr lang="zh-CN" altLang="en-US" sz="1400" dirty="0"/>
                    </a:p>
                  </a:txBody>
                  <a:tcPr/>
                </a:tc>
                <a:extLst>
                  <a:ext uri="{0D108BD9-81ED-4DB2-BD59-A6C34878D82A}">
                    <a16:rowId xmlns:a16="http://schemas.microsoft.com/office/drawing/2014/main" val="4212814325"/>
                  </a:ext>
                </a:extLst>
              </a:tr>
              <a:tr h="848808">
                <a:tc vMerge="1">
                  <a:txBody>
                    <a:bodyPr/>
                    <a:lstStyle/>
                    <a:p>
                      <a:pPr algn="ctr"/>
                      <a:endParaRPr lang="zh-CN" alt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dirty="0"/>
                        <a:t>1e-5</a:t>
                      </a:r>
                      <a:endParaRPr lang="zh-CN" altLang="en-US" dirty="0"/>
                    </a:p>
                    <a:p>
                      <a:pPr algn="ctr"/>
                      <a:endParaRPr lang="zh-CN" altLang="en-US" dirty="0"/>
                    </a:p>
                  </a:txBody>
                  <a:tcPr vert="vert270"/>
                </a:tc>
                <a:tc>
                  <a:txBody>
                    <a:bodyPr/>
                    <a:lstStyle/>
                    <a:p>
                      <a:pPr algn="ctr"/>
                      <a:r>
                        <a:rPr lang="en-US" altLang="zh-CN" sz="1400" dirty="0"/>
                        <a:t>78.71%</a:t>
                      </a:r>
                      <a:endParaRPr lang="zh-CN" altLang="en-US" sz="1400" dirty="0"/>
                    </a:p>
                  </a:txBody>
                  <a:tcPr/>
                </a:tc>
                <a:tc>
                  <a:txBody>
                    <a:bodyPr/>
                    <a:lstStyle/>
                    <a:p>
                      <a:pPr algn="ctr"/>
                      <a:r>
                        <a:rPr lang="en-US" altLang="zh-CN" sz="1400" dirty="0"/>
                        <a:t>78.36%</a:t>
                      </a:r>
                      <a:endParaRPr lang="zh-CN" altLang="en-US" sz="1400" dirty="0"/>
                    </a:p>
                  </a:txBody>
                  <a:tcPr/>
                </a:tc>
                <a:tc>
                  <a:txBody>
                    <a:bodyPr/>
                    <a:lstStyle/>
                    <a:p>
                      <a:pPr algn="ctr"/>
                      <a:r>
                        <a:rPr lang="en-US" altLang="zh-CN" sz="1400" dirty="0"/>
                        <a:t>76.36%</a:t>
                      </a:r>
                      <a:endParaRPr lang="zh-CN" altLang="en-US" sz="1400" dirty="0"/>
                    </a:p>
                  </a:txBody>
                  <a:tcPr/>
                </a:tc>
                <a:extLst>
                  <a:ext uri="{0D108BD9-81ED-4DB2-BD59-A6C34878D82A}">
                    <a16:rowId xmlns:a16="http://schemas.microsoft.com/office/drawing/2014/main" val="4094080427"/>
                  </a:ext>
                </a:extLst>
              </a:tr>
            </a:tbl>
          </a:graphicData>
        </a:graphic>
      </p:graphicFrame>
      <p:graphicFrame>
        <p:nvGraphicFramePr>
          <p:cNvPr id="15" name="表格 14"/>
          <p:cNvGraphicFramePr>
            <a:graphicFrameLocks noGrp="1"/>
          </p:cNvGraphicFramePr>
          <p:nvPr>
            <p:extLst>
              <p:ext uri="{D42A27DB-BD31-4B8C-83A1-F6EECF244321}">
                <p14:modId xmlns:p14="http://schemas.microsoft.com/office/powerpoint/2010/main" val="4278174331"/>
              </p:ext>
            </p:extLst>
          </p:nvPr>
        </p:nvGraphicFramePr>
        <p:xfrm>
          <a:off x="8253983" y="1784331"/>
          <a:ext cx="3539587" cy="3055387"/>
        </p:xfrm>
        <a:graphic>
          <a:graphicData uri="http://schemas.openxmlformats.org/drawingml/2006/table">
            <a:tbl>
              <a:tblPr firstRow="1" bandRow="1">
                <a:tableStyleId>{5C22544A-7EE6-4342-B048-85BDC9FD1C3A}</a:tableStyleId>
              </a:tblPr>
              <a:tblGrid>
                <a:gridCol w="575257">
                  <a:extLst>
                    <a:ext uri="{9D8B030D-6E8A-4147-A177-3AD203B41FA5}">
                      <a16:colId xmlns:a16="http://schemas.microsoft.com/office/drawing/2014/main" val="1067724690"/>
                    </a:ext>
                  </a:extLst>
                </a:gridCol>
                <a:gridCol w="437615">
                  <a:extLst>
                    <a:ext uri="{9D8B030D-6E8A-4147-A177-3AD203B41FA5}">
                      <a16:colId xmlns:a16="http://schemas.microsoft.com/office/drawing/2014/main" val="3854673449"/>
                    </a:ext>
                  </a:extLst>
                </a:gridCol>
                <a:gridCol w="876496">
                  <a:extLst>
                    <a:ext uri="{9D8B030D-6E8A-4147-A177-3AD203B41FA5}">
                      <a16:colId xmlns:a16="http://schemas.microsoft.com/office/drawing/2014/main" val="330969254"/>
                    </a:ext>
                  </a:extLst>
                </a:gridCol>
                <a:gridCol w="825519">
                  <a:extLst>
                    <a:ext uri="{9D8B030D-6E8A-4147-A177-3AD203B41FA5}">
                      <a16:colId xmlns:a16="http://schemas.microsoft.com/office/drawing/2014/main" val="24122538"/>
                    </a:ext>
                  </a:extLst>
                </a:gridCol>
                <a:gridCol w="824700">
                  <a:extLst>
                    <a:ext uri="{9D8B030D-6E8A-4147-A177-3AD203B41FA5}">
                      <a16:colId xmlns:a16="http://schemas.microsoft.com/office/drawing/2014/main" val="3691667198"/>
                    </a:ext>
                  </a:extLst>
                </a:gridCol>
              </a:tblGrid>
              <a:tr h="367480">
                <a:tc rowSpan="2" gridSpan="2">
                  <a:txBody>
                    <a:bodyPr/>
                    <a:lstStyle/>
                    <a:p>
                      <a:pPr algn="ctr"/>
                      <a:r>
                        <a:rPr lang="en-US" altLang="zh-CN" dirty="0"/>
                        <a:t>Epoch=15</a:t>
                      </a:r>
                      <a:endParaRPr lang="zh-CN" altLang="en-US" dirty="0"/>
                    </a:p>
                  </a:txBody>
                  <a:tcPr/>
                </a:tc>
                <a:tc rowSpan="2" hMerge="1">
                  <a:txBody>
                    <a:bodyPr/>
                    <a:lstStyle/>
                    <a:p>
                      <a:pPr algn="ctr"/>
                      <a:endParaRPr lang="zh-CN" altLang="en-US" dirty="0"/>
                    </a:p>
                  </a:txBody>
                  <a:tcPr/>
                </a:tc>
                <a:tc gridSpan="3">
                  <a:txBody>
                    <a:bodyPr/>
                    <a:lstStyle/>
                    <a:p>
                      <a:pPr algn="ctr"/>
                      <a:r>
                        <a:rPr lang="en-US" altLang="zh-CN" dirty="0"/>
                        <a:t>Learning rate</a:t>
                      </a:r>
                      <a:endParaRPr lang="zh-CN" altLang="en-US" dirty="0"/>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991107380"/>
                  </a:ext>
                </a:extLst>
              </a:tr>
              <a:tr h="367480">
                <a:tc gridSpan="2" vMerge="1">
                  <a:txBody>
                    <a:bodyPr/>
                    <a:lstStyle/>
                    <a:p>
                      <a:endParaRPr lang="zh-CN" altLang="en-US"/>
                    </a:p>
                  </a:txBody>
                  <a:tcPr/>
                </a:tc>
                <a:tc hMerge="1" vMerge="1">
                  <a:txBody>
                    <a:bodyPr/>
                    <a:lstStyle/>
                    <a:p>
                      <a:endParaRPr lang="zh-CN" altLang="en-US"/>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dirty="0"/>
                        <a:t>1e-3</a:t>
                      </a:r>
                      <a:endParaRPr lang="zh-CN" alt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dirty="0"/>
                        <a:t>1e-4</a:t>
                      </a:r>
                      <a:endParaRPr lang="zh-CN" alt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dirty="0"/>
                        <a:t>1e-5</a:t>
                      </a:r>
                      <a:endParaRPr lang="zh-CN" altLang="en-US" dirty="0"/>
                    </a:p>
                  </a:txBody>
                  <a:tcPr/>
                </a:tc>
                <a:extLst>
                  <a:ext uri="{0D108BD9-81ED-4DB2-BD59-A6C34878D82A}">
                    <a16:rowId xmlns:a16="http://schemas.microsoft.com/office/drawing/2014/main" val="3896862390"/>
                  </a:ext>
                </a:extLst>
              </a:tr>
              <a:tr h="608421">
                <a:tc rowSpan="3">
                  <a:txBody>
                    <a:bodyPr/>
                    <a:lstStyle/>
                    <a:p>
                      <a:pPr algn="ctr"/>
                      <a:r>
                        <a:rPr lang="en-US" altLang="zh-CN" b="1" dirty="0">
                          <a:solidFill>
                            <a:schemeClr val="tx1"/>
                          </a:solidFill>
                        </a:rPr>
                        <a:t>Decay</a:t>
                      </a:r>
                      <a:endParaRPr lang="zh-CN" altLang="en-US" b="1" dirty="0">
                        <a:solidFill>
                          <a:schemeClr val="tx1"/>
                        </a:solidFill>
                      </a:endParaRPr>
                    </a:p>
                  </a:txBody>
                  <a:tcPr vert="vert270">
                    <a:solidFill>
                      <a:schemeClr val="accent1"/>
                    </a:solidFill>
                  </a:tcPr>
                </a:tc>
                <a:tc>
                  <a:txBody>
                    <a:bodyPr/>
                    <a:lstStyle/>
                    <a:p>
                      <a:pPr algn="ctr"/>
                      <a:r>
                        <a:rPr lang="en-US" altLang="zh-CN" dirty="0"/>
                        <a:t>1e-3</a:t>
                      </a:r>
                      <a:endParaRPr lang="zh-CN" altLang="en-US" dirty="0"/>
                    </a:p>
                  </a:txBody>
                  <a:tcPr vert="vert270"/>
                </a:tc>
                <a:tc>
                  <a:txBody>
                    <a:bodyPr/>
                    <a:lstStyle/>
                    <a:p>
                      <a:pPr algn="ctr"/>
                      <a:r>
                        <a:rPr lang="en-US" altLang="zh-CN" sz="1400" dirty="0"/>
                        <a:t>77.86%</a:t>
                      </a:r>
                      <a:endParaRPr lang="zh-CN" altLang="en-US" sz="1400" dirty="0"/>
                    </a:p>
                  </a:txBody>
                  <a:tcPr/>
                </a:tc>
                <a:tc>
                  <a:txBody>
                    <a:bodyPr/>
                    <a:lstStyle/>
                    <a:p>
                      <a:pPr algn="ctr"/>
                      <a:r>
                        <a:rPr lang="en-US" altLang="zh-CN" sz="1400" dirty="0"/>
                        <a:t>77.45%</a:t>
                      </a:r>
                      <a:endParaRPr lang="zh-CN" altLang="en-US" sz="1400" dirty="0"/>
                    </a:p>
                  </a:txBody>
                  <a:tcPr/>
                </a:tc>
                <a:tc>
                  <a:txBody>
                    <a:bodyPr/>
                    <a:lstStyle/>
                    <a:p>
                      <a:pPr algn="ctr"/>
                      <a:r>
                        <a:rPr lang="en-US" altLang="zh-CN" sz="1400" dirty="0"/>
                        <a:t>77.26%</a:t>
                      </a:r>
                      <a:endParaRPr lang="zh-CN" altLang="en-US" sz="1400" dirty="0"/>
                    </a:p>
                  </a:txBody>
                  <a:tcPr/>
                </a:tc>
                <a:extLst>
                  <a:ext uri="{0D108BD9-81ED-4DB2-BD59-A6C34878D82A}">
                    <a16:rowId xmlns:a16="http://schemas.microsoft.com/office/drawing/2014/main" val="2471220286"/>
                  </a:ext>
                </a:extLst>
              </a:tr>
              <a:tr h="856003">
                <a:tc vMerge="1">
                  <a:txBody>
                    <a:bodyPr/>
                    <a:lstStyle/>
                    <a:p>
                      <a:pPr algn="ctr"/>
                      <a:endParaRPr lang="zh-CN" alt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dirty="0"/>
                        <a:t>1e-4</a:t>
                      </a:r>
                      <a:endParaRPr lang="zh-CN" altLang="en-US" dirty="0"/>
                    </a:p>
                    <a:p>
                      <a:pPr algn="ctr"/>
                      <a:endParaRPr lang="zh-CN" altLang="en-US" dirty="0"/>
                    </a:p>
                  </a:txBody>
                  <a:tcPr vert="vert270"/>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1400" dirty="0"/>
                        <a:t>78.08%</a:t>
                      </a:r>
                      <a:endParaRPr lang="zh-CN" altLang="en-US" sz="1400" dirty="0"/>
                    </a:p>
                  </a:txBody>
                  <a:tcPr/>
                </a:tc>
                <a:tc>
                  <a:txBody>
                    <a:bodyPr/>
                    <a:lstStyle/>
                    <a:p>
                      <a:pPr algn="ctr"/>
                      <a:r>
                        <a:rPr lang="en-US" altLang="zh-CN" sz="1400" dirty="0"/>
                        <a:t>77.50%</a:t>
                      </a:r>
                      <a:endParaRPr lang="zh-CN" altLang="en-US" sz="1400" dirty="0"/>
                    </a:p>
                  </a:txBody>
                  <a:tcPr/>
                </a:tc>
                <a:tc>
                  <a:txBody>
                    <a:bodyPr/>
                    <a:lstStyle/>
                    <a:p>
                      <a:pPr algn="ctr"/>
                      <a:r>
                        <a:rPr lang="en-US" altLang="zh-CN" sz="1400" dirty="0"/>
                        <a:t>77.81%</a:t>
                      </a:r>
                      <a:endParaRPr lang="zh-CN" altLang="en-US" sz="1400" dirty="0"/>
                    </a:p>
                  </a:txBody>
                  <a:tcPr/>
                </a:tc>
                <a:extLst>
                  <a:ext uri="{0D108BD9-81ED-4DB2-BD59-A6C34878D82A}">
                    <a16:rowId xmlns:a16="http://schemas.microsoft.com/office/drawing/2014/main" val="4212814325"/>
                  </a:ext>
                </a:extLst>
              </a:tr>
              <a:tr h="856003">
                <a:tc vMerge="1">
                  <a:txBody>
                    <a:bodyPr/>
                    <a:lstStyle/>
                    <a:p>
                      <a:pPr algn="ctr"/>
                      <a:endParaRPr lang="zh-CN" alt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dirty="0"/>
                        <a:t>1e-5</a:t>
                      </a:r>
                      <a:endParaRPr lang="zh-CN" altLang="en-US" dirty="0"/>
                    </a:p>
                    <a:p>
                      <a:pPr algn="ctr"/>
                      <a:endParaRPr lang="zh-CN" altLang="en-US" dirty="0"/>
                    </a:p>
                  </a:txBody>
                  <a:tcPr vert="vert270"/>
                </a:tc>
                <a:tc>
                  <a:txBody>
                    <a:bodyPr/>
                    <a:lstStyle/>
                    <a:p>
                      <a:pPr algn="ctr"/>
                      <a:r>
                        <a:rPr lang="en-US" altLang="zh-CN" sz="1400" dirty="0"/>
                        <a:t>77.17%</a:t>
                      </a:r>
                      <a:endParaRPr lang="zh-CN" altLang="en-US" sz="1400" dirty="0"/>
                    </a:p>
                  </a:txBody>
                  <a:tcPr/>
                </a:tc>
                <a:tc>
                  <a:txBody>
                    <a:bodyPr/>
                    <a:lstStyle/>
                    <a:p>
                      <a:pPr algn="ctr"/>
                      <a:r>
                        <a:rPr lang="en-US" altLang="zh-CN" sz="1400" dirty="0"/>
                        <a:t>77.28%</a:t>
                      </a:r>
                      <a:endParaRPr lang="zh-CN" altLang="en-US" sz="1400" dirty="0"/>
                    </a:p>
                  </a:txBody>
                  <a:tcPr/>
                </a:tc>
                <a:tc>
                  <a:txBody>
                    <a:bodyPr/>
                    <a:lstStyle/>
                    <a:p>
                      <a:pPr algn="ctr"/>
                      <a:r>
                        <a:rPr lang="en-US" altLang="zh-CN" sz="1400" dirty="0"/>
                        <a:t>77.45%</a:t>
                      </a:r>
                      <a:endParaRPr lang="zh-CN" altLang="en-US" sz="1400" dirty="0"/>
                    </a:p>
                  </a:txBody>
                  <a:tcPr/>
                </a:tc>
                <a:extLst>
                  <a:ext uri="{0D108BD9-81ED-4DB2-BD59-A6C34878D82A}">
                    <a16:rowId xmlns:a16="http://schemas.microsoft.com/office/drawing/2014/main" val="4094080427"/>
                  </a:ext>
                </a:extLst>
              </a:tr>
            </a:tbl>
          </a:graphicData>
        </a:graphic>
      </p:graphicFrame>
      <p:sp>
        <p:nvSpPr>
          <p:cNvPr id="16" name="矩形 15"/>
          <p:cNvSpPr/>
          <p:nvPr/>
        </p:nvSpPr>
        <p:spPr>
          <a:xfrm>
            <a:off x="398432" y="1810999"/>
            <a:ext cx="1011406" cy="757389"/>
          </a:xfrm>
          <a:prstGeom prst="rect">
            <a:avLst/>
          </a:prstGeom>
          <a:noFill/>
          <a:ln w="666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8">
            <a:extLst>
              <a:ext uri="{FF2B5EF4-FFF2-40B4-BE49-F238E27FC236}">
                <a16:creationId xmlns:a16="http://schemas.microsoft.com/office/drawing/2014/main" id="{8119DC28-4578-42A2-B7ED-D4181C8E25E7}"/>
              </a:ext>
            </a:extLst>
          </p:cNvPr>
          <p:cNvSpPr/>
          <p:nvPr/>
        </p:nvSpPr>
        <p:spPr>
          <a:xfrm>
            <a:off x="3619500" y="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tx1"/>
                </a:solidFill>
              </a:rPr>
              <a:t>Parameters</a:t>
            </a:r>
            <a:endParaRPr lang="zh-CN" altLang="en-US" sz="3200" dirty="0">
              <a:solidFill>
                <a:schemeClr val="tx1"/>
              </a:solidFill>
            </a:endParaRPr>
          </a:p>
        </p:txBody>
      </p:sp>
    </p:spTree>
    <p:extLst>
      <p:ext uri="{BB962C8B-B14F-4D97-AF65-F5344CB8AC3E}">
        <p14:creationId xmlns:p14="http://schemas.microsoft.com/office/powerpoint/2010/main" val="29086027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8">
            <a:extLst>
              <a:ext uri="{FF2B5EF4-FFF2-40B4-BE49-F238E27FC236}">
                <a16:creationId xmlns:a16="http://schemas.microsoft.com/office/drawing/2014/main" id="{BC1C9B36-B62D-4E5A-8DB5-06D1B91911D3}"/>
              </a:ext>
            </a:extLst>
          </p:cNvPr>
          <p:cNvSpPr/>
          <p:nvPr/>
        </p:nvSpPr>
        <p:spPr>
          <a:xfrm>
            <a:off x="3619500" y="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tx1"/>
                </a:solidFill>
              </a:rPr>
              <a:t>Evaluation</a:t>
            </a:r>
            <a:endParaRPr lang="zh-CN" altLang="en-US" sz="3200" dirty="0">
              <a:solidFill>
                <a:schemeClr val="tx1"/>
              </a:solidFill>
            </a:endParaRPr>
          </a:p>
        </p:txBody>
      </p:sp>
      <p:sp>
        <p:nvSpPr>
          <p:cNvPr id="3" name="TextBox 24">
            <a:extLst>
              <a:ext uri="{FF2B5EF4-FFF2-40B4-BE49-F238E27FC236}">
                <a16:creationId xmlns:a16="http://schemas.microsoft.com/office/drawing/2014/main" id="{664473C0-2705-4F97-A297-502466F6E06E}"/>
              </a:ext>
            </a:extLst>
          </p:cNvPr>
          <p:cNvSpPr txBox="1"/>
          <p:nvPr/>
        </p:nvSpPr>
        <p:spPr>
          <a:xfrm>
            <a:off x="963706" y="1772725"/>
            <a:ext cx="10385612" cy="4154984"/>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tx1">
                    <a:lumMod val="85000"/>
                  </a:schemeClr>
                </a:solidFill>
              </a:rPr>
              <a:t>After grid searching, we use the group of parameter with the highest accuracy.</a:t>
            </a:r>
          </a:p>
          <a:p>
            <a:pPr marL="285750" indent="-285750">
              <a:buFont typeface="Arial" panose="020B0604020202020204" pitchFamily="34" charset="0"/>
              <a:buChar char="•"/>
            </a:pPr>
            <a:endParaRPr lang="en-US" sz="2400" dirty="0">
              <a:solidFill>
                <a:schemeClr val="tx1">
                  <a:lumMod val="85000"/>
                </a:schemeClr>
              </a:solidFill>
            </a:endParaRPr>
          </a:p>
          <a:p>
            <a:pPr marL="285750" indent="-285750">
              <a:buFont typeface="Arial" panose="020B0604020202020204" pitchFamily="34" charset="0"/>
              <a:buChar char="•"/>
            </a:pPr>
            <a:r>
              <a:rPr lang="en-US" sz="2400" dirty="0">
                <a:solidFill>
                  <a:schemeClr val="tx1">
                    <a:lumMod val="85000"/>
                  </a:schemeClr>
                </a:solidFill>
              </a:rPr>
              <a:t>Learning rate = 0.0001, decay = 0.0001 and Epochs = 5</a:t>
            </a:r>
          </a:p>
          <a:p>
            <a:pPr marL="285750" indent="-285750">
              <a:buFont typeface="Arial" panose="020B0604020202020204" pitchFamily="34" charset="0"/>
              <a:buChar char="•"/>
            </a:pPr>
            <a:endParaRPr lang="en-US" sz="2400" dirty="0">
              <a:solidFill>
                <a:schemeClr val="tx1">
                  <a:lumMod val="85000"/>
                </a:schemeClr>
              </a:solidFill>
            </a:endParaRPr>
          </a:p>
          <a:p>
            <a:pPr marL="285750" indent="-285750">
              <a:buFont typeface="Arial" panose="020B0604020202020204" pitchFamily="34" charset="0"/>
              <a:buChar char="•"/>
            </a:pPr>
            <a:r>
              <a:rPr lang="en-US" sz="2400" dirty="0">
                <a:solidFill>
                  <a:schemeClr val="tx1">
                    <a:lumMod val="85000"/>
                  </a:schemeClr>
                </a:solidFill>
              </a:rPr>
              <a:t>Then we use F1-score to evaluate this model. </a:t>
            </a:r>
          </a:p>
          <a:p>
            <a:pPr marL="285750" indent="-285750">
              <a:buFont typeface="Arial" panose="020B0604020202020204" pitchFamily="34" charset="0"/>
              <a:buChar char="•"/>
            </a:pPr>
            <a:endParaRPr lang="en-US" sz="2400" dirty="0">
              <a:solidFill>
                <a:schemeClr val="tx1">
                  <a:lumMod val="85000"/>
                </a:schemeClr>
              </a:solidFill>
            </a:endParaRPr>
          </a:p>
          <a:p>
            <a:pPr marL="285750" indent="-285750">
              <a:buFont typeface="Arial" panose="020B0604020202020204" pitchFamily="34" charset="0"/>
              <a:buChar char="•"/>
            </a:pPr>
            <a:r>
              <a:rPr lang="en-US" sz="2400" dirty="0">
                <a:solidFill>
                  <a:schemeClr val="tx1">
                    <a:lumMod val="85000"/>
                  </a:schemeClr>
                </a:solidFill>
              </a:rPr>
              <a:t>With an average F1-score of 0.8729 and average val-F1-score of 0.08773 , our model exceeds average radiologist performance on the F1 metric.</a:t>
            </a:r>
          </a:p>
          <a:p>
            <a:pPr marL="285750" indent="-285750">
              <a:buFont typeface="Arial" panose="020B0604020202020204" pitchFamily="34" charset="0"/>
              <a:buChar char="•"/>
            </a:pPr>
            <a:endParaRPr lang="en-US" sz="2400" dirty="0">
              <a:solidFill>
                <a:schemeClr val="tx1">
                  <a:lumMod val="85000"/>
                </a:schemeClr>
              </a:solidFill>
            </a:endParaRPr>
          </a:p>
          <a:p>
            <a:pPr marL="285750" indent="-285750">
              <a:buFont typeface="Arial" panose="020B0604020202020204" pitchFamily="34" charset="0"/>
              <a:buChar char="•"/>
            </a:pPr>
            <a:endParaRPr lang="en-US" sz="2400" dirty="0">
              <a:solidFill>
                <a:schemeClr val="tx1">
                  <a:lumMod val="85000"/>
                </a:schemeClr>
              </a:solidFill>
            </a:endParaRPr>
          </a:p>
          <a:p>
            <a:pPr marL="285750" indent="-285750">
              <a:buFont typeface="Arial" panose="020B0604020202020204" pitchFamily="34" charset="0"/>
              <a:buChar char="•"/>
            </a:pPr>
            <a:endParaRPr lang="en-US" sz="2400" dirty="0">
              <a:solidFill>
                <a:schemeClr val="tx1">
                  <a:lumMod val="85000"/>
                </a:schemeClr>
              </a:solidFill>
            </a:endParaRPr>
          </a:p>
        </p:txBody>
      </p:sp>
    </p:spTree>
    <p:extLst>
      <p:ext uri="{BB962C8B-B14F-4D97-AF65-F5344CB8AC3E}">
        <p14:creationId xmlns:p14="http://schemas.microsoft.com/office/powerpoint/2010/main" val="10991938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任意多边形 8"/>
          <p:cNvSpPr/>
          <p:nvPr/>
        </p:nvSpPr>
        <p:spPr>
          <a:xfrm>
            <a:off x="3619500" y="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tx1"/>
                </a:solidFill>
              </a:rPr>
              <a:t>More thoughts</a:t>
            </a:r>
            <a:endParaRPr lang="zh-CN" altLang="en-US" sz="3200" dirty="0">
              <a:solidFill>
                <a:schemeClr val="tx1"/>
              </a:solidFill>
            </a:endParaRPr>
          </a:p>
        </p:txBody>
      </p:sp>
      <p:sp>
        <p:nvSpPr>
          <p:cNvPr id="3" name="TextBox 24">
            <a:extLst>
              <a:ext uri="{FF2B5EF4-FFF2-40B4-BE49-F238E27FC236}">
                <a16:creationId xmlns:a16="http://schemas.microsoft.com/office/drawing/2014/main" id="{EE2E76A1-E816-4A16-87B9-AE706D989395}"/>
              </a:ext>
            </a:extLst>
          </p:cNvPr>
          <p:cNvSpPr txBox="1"/>
          <p:nvPr/>
        </p:nvSpPr>
        <p:spPr>
          <a:xfrm>
            <a:off x="766481" y="1382761"/>
            <a:ext cx="10806953" cy="4062651"/>
          </a:xfrm>
          <a:prstGeom prst="rect">
            <a:avLst/>
          </a:prstGeom>
          <a:noFill/>
        </p:spPr>
        <p:txBody>
          <a:bodyPr wrap="square" rtlCol="0">
            <a:spAutoFit/>
          </a:bodyPr>
          <a:lstStyle/>
          <a:p>
            <a:pPr marL="285750" indent="-285750">
              <a:buFont typeface="Arial" panose="020B0604020202020204" pitchFamily="34" charset="0"/>
              <a:buChar char="•"/>
            </a:pPr>
            <a:r>
              <a:rPr lang="en-US" sz="2000" dirty="0">
                <a:solidFill>
                  <a:schemeClr val="tx1">
                    <a:lumMod val="75000"/>
                  </a:schemeClr>
                </a:solidFill>
              </a:rPr>
              <a:t>The main challenge in medical imaging often classification or segmentation is presented as a binary task: normal versus abnormal and object versus background. The problem is often a gross simplification as both classes can be highly heterogeneous</a:t>
            </a:r>
          </a:p>
          <a:p>
            <a:pPr marL="285750" indent="-285750">
              <a:buFont typeface="Arial" panose="020B0604020202020204" pitchFamily="34" charset="0"/>
              <a:buChar char="•"/>
            </a:pPr>
            <a:endParaRPr lang="en-US" sz="2000" dirty="0">
              <a:solidFill>
                <a:schemeClr val="tx1">
                  <a:lumMod val="75000"/>
                </a:schemeClr>
              </a:solidFill>
            </a:endParaRPr>
          </a:p>
          <a:p>
            <a:pPr marL="285750" indent="-285750">
              <a:buFont typeface="Arial" panose="020B0604020202020204" pitchFamily="34" charset="0"/>
              <a:buChar char="•"/>
            </a:pPr>
            <a:r>
              <a:rPr lang="en-US" sz="2000" dirty="0">
                <a:solidFill>
                  <a:schemeClr val="tx1">
                    <a:lumMod val="75000"/>
                  </a:schemeClr>
                </a:solidFill>
              </a:rPr>
              <a:t>Another data-related challenge is class imbalance. In medical imaging, images for the abnormal class might be challenging to find. In medical image analysis useful information is not just contained within the images themselves. Physicians often leverage a wealth of data on patient history, age, demographics and others to arrive at better decisions.</a:t>
            </a:r>
          </a:p>
          <a:p>
            <a:pPr marL="285750" indent="-285750">
              <a:buFont typeface="Arial" panose="020B0604020202020204" pitchFamily="34" charset="0"/>
              <a:buChar char="•"/>
            </a:pPr>
            <a:endParaRPr lang="en-US" sz="2000" dirty="0">
              <a:solidFill>
                <a:schemeClr val="tx1">
                  <a:lumMod val="75000"/>
                </a:schemeClr>
              </a:solidFill>
            </a:endParaRPr>
          </a:p>
          <a:p>
            <a:pPr marL="285750" indent="-285750">
              <a:buFont typeface="Arial" panose="020B0604020202020204" pitchFamily="34" charset="0"/>
              <a:buChar char="•"/>
            </a:pPr>
            <a:r>
              <a:rPr lang="en-US" sz="2000" dirty="0">
                <a:solidFill>
                  <a:schemeClr val="tx1">
                    <a:lumMod val="75000"/>
                  </a:schemeClr>
                </a:solidFill>
              </a:rPr>
              <a:t>Finally, deep learning methods have often been described as ‘black boxes’. Especially in medicine, where accountability is important and can have serious legal consequences, it is often not enough to have a good prediction system.</a:t>
            </a:r>
          </a:p>
          <a:p>
            <a:endParaRPr lang="en-US" sz="2000" dirty="0">
              <a:solidFill>
                <a:schemeClr val="tx1">
                  <a:lumMod val="75000"/>
                </a:schemeClr>
              </a:solidFill>
            </a:endParaRPr>
          </a:p>
        </p:txBody>
      </p:sp>
    </p:spTree>
    <p:extLst>
      <p:ext uri="{BB962C8B-B14F-4D97-AF65-F5344CB8AC3E}">
        <p14:creationId xmlns:p14="http://schemas.microsoft.com/office/powerpoint/2010/main" val="6548429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11689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8">
            <a:extLst>
              <a:ext uri="{FF2B5EF4-FFF2-40B4-BE49-F238E27FC236}">
                <a16:creationId xmlns:a16="http://schemas.microsoft.com/office/drawing/2014/main" id="{7C18DBF0-63D7-4C31-9746-1F2B31FDC1BE}"/>
              </a:ext>
            </a:extLst>
          </p:cNvPr>
          <p:cNvSpPr/>
          <p:nvPr/>
        </p:nvSpPr>
        <p:spPr>
          <a:xfrm>
            <a:off x="3619500" y="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tx1"/>
                </a:solidFill>
              </a:rPr>
              <a:t>Reference</a:t>
            </a:r>
            <a:endParaRPr lang="zh-CN" altLang="en-US" sz="3200" dirty="0">
              <a:solidFill>
                <a:schemeClr val="tx1"/>
              </a:solidFill>
            </a:endParaRPr>
          </a:p>
        </p:txBody>
      </p:sp>
      <p:sp>
        <p:nvSpPr>
          <p:cNvPr id="3" name="TextBox 24">
            <a:extLst>
              <a:ext uri="{FF2B5EF4-FFF2-40B4-BE49-F238E27FC236}">
                <a16:creationId xmlns:a16="http://schemas.microsoft.com/office/drawing/2014/main" id="{DDCC58CF-F5C6-4DD2-AC09-AFABFCC8D249}"/>
              </a:ext>
            </a:extLst>
          </p:cNvPr>
          <p:cNvSpPr txBox="1"/>
          <p:nvPr/>
        </p:nvSpPr>
        <p:spPr>
          <a:xfrm>
            <a:off x="909918" y="1669632"/>
            <a:ext cx="10582835" cy="2862322"/>
          </a:xfrm>
          <a:prstGeom prst="rect">
            <a:avLst/>
          </a:prstGeom>
          <a:noFill/>
        </p:spPr>
        <p:txBody>
          <a:bodyPr wrap="square" rtlCol="0">
            <a:spAutoFit/>
          </a:bodyPr>
          <a:lstStyle/>
          <a:p>
            <a:r>
              <a:rPr lang="en-US" dirty="0">
                <a:solidFill>
                  <a:schemeClr val="tx1">
                    <a:lumMod val="75000"/>
                  </a:schemeClr>
                </a:solidFill>
              </a:rPr>
              <a:t>Dai W, Dong N, Wang Z, et al. SCAN: Structure correcting adversarial network for organ segmentation in chest      X-rays[M]//Deep Learning in Medical Image Analysis and Multimodal Learning for Clinical Decision Support. Springer, Cham, 2018: 263-273.</a:t>
            </a:r>
          </a:p>
          <a:p>
            <a:r>
              <a:rPr lang="en-US" dirty="0" err="1">
                <a:solidFill>
                  <a:schemeClr val="tx1">
                    <a:lumMod val="75000"/>
                  </a:schemeClr>
                </a:solidFill>
              </a:rPr>
              <a:t>Litjens</a:t>
            </a:r>
            <a:r>
              <a:rPr lang="en-US" dirty="0">
                <a:solidFill>
                  <a:schemeClr val="tx1">
                    <a:lumMod val="75000"/>
                  </a:schemeClr>
                </a:solidFill>
              </a:rPr>
              <a:t> G, </a:t>
            </a:r>
            <a:r>
              <a:rPr lang="en-US" dirty="0" err="1">
                <a:solidFill>
                  <a:schemeClr val="tx1">
                    <a:lumMod val="75000"/>
                  </a:schemeClr>
                </a:solidFill>
              </a:rPr>
              <a:t>Kooi</a:t>
            </a:r>
            <a:r>
              <a:rPr lang="en-US" dirty="0">
                <a:solidFill>
                  <a:schemeClr val="tx1">
                    <a:lumMod val="75000"/>
                  </a:schemeClr>
                </a:solidFill>
              </a:rPr>
              <a:t> T, </a:t>
            </a:r>
            <a:r>
              <a:rPr lang="en-US" dirty="0" err="1">
                <a:solidFill>
                  <a:schemeClr val="tx1">
                    <a:lumMod val="75000"/>
                  </a:schemeClr>
                </a:solidFill>
              </a:rPr>
              <a:t>Bejnordi</a:t>
            </a:r>
            <a:r>
              <a:rPr lang="en-US" dirty="0">
                <a:solidFill>
                  <a:schemeClr val="tx1">
                    <a:lumMod val="75000"/>
                  </a:schemeClr>
                </a:solidFill>
              </a:rPr>
              <a:t> B E, et al. A survey on deep learning in medical image analysis[J]. Medical image analysis, 2017, 42: 60-88.</a:t>
            </a:r>
          </a:p>
          <a:p>
            <a:r>
              <a:rPr lang="en-US" dirty="0">
                <a:solidFill>
                  <a:schemeClr val="tx1">
                    <a:lumMod val="75000"/>
                  </a:schemeClr>
                </a:solidFill>
              </a:rPr>
              <a:t>Stephen O, </a:t>
            </a:r>
            <a:r>
              <a:rPr lang="en-US" dirty="0" err="1">
                <a:solidFill>
                  <a:schemeClr val="tx1">
                    <a:lumMod val="75000"/>
                  </a:schemeClr>
                </a:solidFill>
              </a:rPr>
              <a:t>Sain</a:t>
            </a:r>
            <a:r>
              <a:rPr lang="en-US" dirty="0">
                <a:solidFill>
                  <a:schemeClr val="tx1">
                    <a:lumMod val="75000"/>
                  </a:schemeClr>
                </a:solidFill>
              </a:rPr>
              <a:t> M, </a:t>
            </a:r>
            <a:r>
              <a:rPr lang="en-US" dirty="0" err="1">
                <a:solidFill>
                  <a:schemeClr val="tx1">
                    <a:lumMod val="75000"/>
                  </a:schemeClr>
                </a:solidFill>
              </a:rPr>
              <a:t>Maduh</a:t>
            </a:r>
            <a:r>
              <a:rPr lang="en-US" dirty="0">
                <a:solidFill>
                  <a:schemeClr val="tx1">
                    <a:lumMod val="75000"/>
                  </a:schemeClr>
                </a:solidFill>
              </a:rPr>
              <a:t> U J, et al. An Efficient Deep Learning Approach to Pneumonia Classification in Healthcare[J]. Journal of Healthcare Engineering, 2019.</a:t>
            </a:r>
          </a:p>
          <a:p>
            <a:endParaRPr lang="en-US" dirty="0">
              <a:solidFill>
                <a:schemeClr val="tx1">
                  <a:lumMod val="75000"/>
                </a:schemeClr>
              </a:solidFill>
            </a:endParaRPr>
          </a:p>
          <a:p>
            <a:endParaRPr lang="en-US" dirty="0">
              <a:solidFill>
                <a:schemeClr val="tx1">
                  <a:lumMod val="75000"/>
                </a:schemeClr>
              </a:solidFill>
            </a:endParaRPr>
          </a:p>
          <a:p>
            <a:endParaRPr lang="en-US" dirty="0">
              <a:solidFill>
                <a:schemeClr val="tx1">
                  <a:lumMod val="75000"/>
                </a:schemeClr>
              </a:solidFill>
            </a:endParaRPr>
          </a:p>
        </p:txBody>
      </p:sp>
    </p:spTree>
    <p:extLst>
      <p:ext uri="{BB962C8B-B14F-4D97-AF65-F5344CB8AC3E}">
        <p14:creationId xmlns:p14="http://schemas.microsoft.com/office/powerpoint/2010/main" val="26810169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任意多边形 8"/>
          <p:cNvSpPr/>
          <p:nvPr/>
        </p:nvSpPr>
        <p:spPr>
          <a:xfrm>
            <a:off x="3619500" y="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t>Background</a:t>
            </a:r>
            <a:endParaRPr lang="zh-CN" altLang="en-US" sz="3200" dirty="0"/>
          </a:p>
        </p:txBody>
      </p:sp>
      <p:sp>
        <p:nvSpPr>
          <p:cNvPr id="3" name="TextBox 24">
            <a:extLst>
              <a:ext uri="{FF2B5EF4-FFF2-40B4-BE49-F238E27FC236}">
                <a16:creationId xmlns:a16="http://schemas.microsoft.com/office/drawing/2014/main" id="{1C3DFA68-98EB-4D4C-A74E-E64A2C0D7EDC}"/>
              </a:ext>
            </a:extLst>
          </p:cNvPr>
          <p:cNvSpPr txBox="1"/>
          <p:nvPr/>
        </p:nvSpPr>
        <p:spPr>
          <a:xfrm>
            <a:off x="855008" y="2023782"/>
            <a:ext cx="10700498" cy="3416320"/>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tx1">
                    <a:lumMod val="75000"/>
                  </a:schemeClr>
                </a:solidFill>
              </a:rPr>
              <a:t>The risk of pneumonia is immense for many, especially in developing nations where people rely on polluting forms of energy. </a:t>
            </a:r>
          </a:p>
          <a:p>
            <a:pPr marL="285750" indent="-285750">
              <a:buFont typeface="Arial" panose="020B0604020202020204" pitchFamily="34" charset="0"/>
              <a:buChar char="•"/>
            </a:pPr>
            <a:r>
              <a:rPr lang="en-US" sz="2400" dirty="0">
                <a:solidFill>
                  <a:schemeClr val="tx1">
                    <a:lumMod val="75000"/>
                  </a:schemeClr>
                </a:solidFill>
              </a:rPr>
              <a:t>The problem can be further aggravated due to the dearth of medical resources and personnel. </a:t>
            </a:r>
          </a:p>
          <a:p>
            <a:pPr marL="285750" indent="-285750">
              <a:buFont typeface="Arial" panose="020B0604020202020204" pitchFamily="34" charset="0"/>
              <a:buChar char="•"/>
            </a:pPr>
            <a:r>
              <a:rPr lang="en-US" sz="2400" dirty="0">
                <a:solidFill>
                  <a:schemeClr val="tx1">
                    <a:lumMod val="75000"/>
                  </a:schemeClr>
                </a:solidFill>
              </a:rPr>
              <a:t>One of the most urgent needs in combatting pneumonia is a cost-effective manner of diagnosing X-ray images.  </a:t>
            </a:r>
          </a:p>
          <a:p>
            <a:pPr marL="285750" indent="-285750">
              <a:buFont typeface="Arial" panose="020B0604020202020204" pitchFamily="34" charset="0"/>
              <a:buChar char="•"/>
            </a:pPr>
            <a:endParaRPr lang="en-US" sz="2400" dirty="0">
              <a:solidFill>
                <a:schemeClr val="tx1">
                  <a:lumMod val="75000"/>
                </a:schemeClr>
              </a:solidFill>
            </a:endParaRPr>
          </a:p>
          <a:p>
            <a:pPr marL="285750" indent="-285750">
              <a:buFont typeface="Arial" panose="020B0604020202020204" pitchFamily="34" charset="0"/>
              <a:buChar char="•"/>
            </a:pPr>
            <a:endParaRPr lang="en-US" sz="2400" dirty="0">
              <a:solidFill>
                <a:schemeClr val="tx1">
                  <a:lumMod val="75000"/>
                </a:schemeClr>
              </a:solidFill>
            </a:endParaRPr>
          </a:p>
          <a:p>
            <a:pPr marL="285750" indent="-285750">
              <a:buFont typeface="Arial" panose="020B0604020202020204" pitchFamily="34" charset="0"/>
              <a:buChar char="•"/>
            </a:pPr>
            <a:endParaRPr lang="en-US" sz="2400" dirty="0">
              <a:solidFill>
                <a:schemeClr val="tx1">
                  <a:lumMod val="75000"/>
                </a:schemeClr>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任意多边形 8"/>
          <p:cNvSpPr/>
          <p:nvPr/>
        </p:nvSpPr>
        <p:spPr>
          <a:xfrm>
            <a:off x="3619500" y="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tx1"/>
                </a:solidFill>
              </a:rPr>
              <a:t>Abstract</a:t>
            </a:r>
            <a:endParaRPr lang="zh-CN" altLang="en-US" sz="3200" dirty="0">
              <a:solidFill>
                <a:schemeClr val="tx1"/>
              </a:solidFill>
            </a:endParaRPr>
          </a:p>
        </p:txBody>
      </p:sp>
      <p:sp>
        <p:nvSpPr>
          <p:cNvPr id="3" name="TextBox 24">
            <a:extLst>
              <a:ext uri="{FF2B5EF4-FFF2-40B4-BE49-F238E27FC236}">
                <a16:creationId xmlns:a16="http://schemas.microsoft.com/office/drawing/2014/main" id="{E77608CE-53CC-4F30-9247-0D80CE7D3AE5}"/>
              </a:ext>
            </a:extLst>
          </p:cNvPr>
          <p:cNvSpPr txBox="1"/>
          <p:nvPr/>
        </p:nvSpPr>
        <p:spPr>
          <a:xfrm>
            <a:off x="829236" y="1234845"/>
            <a:ext cx="10663518" cy="4893647"/>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tx1">
                    <a:lumMod val="75000"/>
                  </a:schemeClr>
                </a:solidFill>
              </a:rPr>
              <a:t>This project proposes a machine learning model using convolutional neural network to classify and detect the presence of pneumonia from a collection of chest X-ray image samples.</a:t>
            </a:r>
          </a:p>
          <a:p>
            <a:pPr marL="285750" indent="-285750">
              <a:buFont typeface="Arial" panose="020B0604020202020204" pitchFamily="34" charset="0"/>
              <a:buChar char="•"/>
            </a:pPr>
            <a:endParaRPr lang="en-US" sz="2400" dirty="0">
              <a:solidFill>
                <a:schemeClr val="tx1">
                  <a:lumMod val="75000"/>
                </a:schemeClr>
              </a:solidFill>
            </a:endParaRPr>
          </a:p>
          <a:p>
            <a:pPr marL="285750" indent="-285750">
              <a:buFont typeface="Arial" panose="020B0604020202020204" pitchFamily="34" charset="0"/>
              <a:buChar char="•"/>
            </a:pPr>
            <a:r>
              <a:rPr lang="en-US" sz="2400" dirty="0">
                <a:solidFill>
                  <a:schemeClr val="tx1">
                    <a:lumMod val="75000"/>
                  </a:schemeClr>
                </a:solidFill>
              </a:rPr>
              <a:t>This model could help mitigate the reliability and interpretability challenges often faced when dealing with medical imagery.</a:t>
            </a:r>
          </a:p>
          <a:p>
            <a:pPr marL="285750" indent="-285750">
              <a:buFont typeface="Arial" panose="020B0604020202020204" pitchFamily="34" charset="0"/>
              <a:buChar char="•"/>
            </a:pPr>
            <a:endParaRPr lang="en-US" sz="2400" dirty="0">
              <a:solidFill>
                <a:schemeClr val="tx1">
                  <a:lumMod val="75000"/>
                </a:schemeClr>
              </a:solidFill>
            </a:endParaRPr>
          </a:p>
          <a:p>
            <a:pPr marL="285750" indent="-285750">
              <a:buFont typeface="Arial" panose="020B0604020202020204" pitchFamily="34" charset="0"/>
              <a:buChar char="•"/>
            </a:pPr>
            <a:r>
              <a:rPr lang="en-US" sz="2400" dirty="0">
                <a:solidFill>
                  <a:schemeClr val="tx1">
                    <a:lumMod val="75000"/>
                  </a:schemeClr>
                </a:solidFill>
              </a:rPr>
              <a:t>It is difficult to obtain a large amount of pneumonia dataset for this classification task.</a:t>
            </a:r>
          </a:p>
          <a:p>
            <a:pPr marL="285750" indent="-285750">
              <a:buFont typeface="Arial" panose="020B0604020202020204" pitchFamily="34" charset="0"/>
              <a:buChar char="•"/>
            </a:pPr>
            <a:endParaRPr lang="en-US" sz="2400" dirty="0">
              <a:solidFill>
                <a:schemeClr val="tx1">
                  <a:lumMod val="75000"/>
                </a:schemeClr>
              </a:solidFill>
            </a:endParaRPr>
          </a:p>
          <a:p>
            <a:pPr marL="285750" indent="-285750">
              <a:buFont typeface="Arial" panose="020B0604020202020204" pitchFamily="34" charset="0"/>
              <a:buChar char="•"/>
            </a:pPr>
            <a:r>
              <a:rPr lang="en-US" sz="2400" dirty="0">
                <a:solidFill>
                  <a:schemeClr val="tx1">
                    <a:lumMod val="75000"/>
                  </a:schemeClr>
                </a:solidFill>
              </a:rPr>
              <a:t>Therefore, we deployed Structure Correcting Adversarial Network to segment lung fields relied on a pre-trained model to improve the validation and classification accuracy of the CNN model and achieved remarkable validation accuracy.</a:t>
            </a:r>
            <a:endParaRPr lang="en-US" dirty="0">
              <a:solidFill>
                <a:schemeClr val="tx1">
                  <a:lumMod val="75000"/>
                </a:schemeClr>
              </a:solidFill>
            </a:endParaRPr>
          </a:p>
        </p:txBody>
      </p:sp>
    </p:spTree>
    <p:extLst>
      <p:ext uri="{BB962C8B-B14F-4D97-AF65-F5344CB8AC3E}">
        <p14:creationId xmlns:p14="http://schemas.microsoft.com/office/powerpoint/2010/main" val="1117260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8">
            <a:extLst>
              <a:ext uri="{FF2B5EF4-FFF2-40B4-BE49-F238E27FC236}">
                <a16:creationId xmlns:a16="http://schemas.microsoft.com/office/drawing/2014/main" id="{2DBF5AA0-7AB6-4DCB-BF33-BA0B07B802C0}"/>
              </a:ext>
            </a:extLst>
          </p:cNvPr>
          <p:cNvSpPr/>
          <p:nvPr/>
        </p:nvSpPr>
        <p:spPr>
          <a:xfrm>
            <a:off x="3619500" y="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tx1"/>
                </a:solidFill>
              </a:rPr>
              <a:t>GANs-SCAN</a:t>
            </a:r>
            <a:endParaRPr lang="zh-CN" altLang="en-US" sz="3200" dirty="0">
              <a:solidFill>
                <a:schemeClr val="tx1"/>
              </a:solidFill>
            </a:endParaRPr>
          </a:p>
        </p:txBody>
      </p:sp>
      <p:sp>
        <p:nvSpPr>
          <p:cNvPr id="3" name="Rectangle 2">
            <a:extLst>
              <a:ext uri="{FF2B5EF4-FFF2-40B4-BE49-F238E27FC236}">
                <a16:creationId xmlns:a16="http://schemas.microsoft.com/office/drawing/2014/main" id="{11397F9D-509D-4E3F-BAE9-35B2B3A6BB0F}"/>
              </a:ext>
            </a:extLst>
          </p:cNvPr>
          <p:cNvSpPr/>
          <p:nvPr/>
        </p:nvSpPr>
        <p:spPr>
          <a:xfrm>
            <a:off x="802341" y="1201811"/>
            <a:ext cx="10587318" cy="4893647"/>
          </a:xfrm>
          <a:prstGeom prst="rect">
            <a:avLst/>
          </a:prstGeom>
        </p:spPr>
        <p:txBody>
          <a:bodyPr wrap="square">
            <a:spAutoFit/>
          </a:bodyPr>
          <a:lstStyle/>
          <a:p>
            <a:pPr marL="342900" indent="-342900">
              <a:buFont typeface="Arial" panose="020B0604020202020204" pitchFamily="34" charset="0"/>
              <a:buChar char="•"/>
            </a:pPr>
            <a:r>
              <a:rPr lang="en-US" sz="2400" dirty="0">
                <a:solidFill>
                  <a:schemeClr val="tx1">
                    <a:lumMod val="75000"/>
                  </a:schemeClr>
                </a:solidFill>
                <a:sym typeface="+mn-ea"/>
              </a:rPr>
              <a:t>In medical field, always l</a:t>
            </a:r>
            <a:r>
              <a:rPr lang="en-US" sz="2400" dirty="0">
                <a:solidFill>
                  <a:schemeClr val="tx1">
                    <a:lumMod val="75000"/>
                  </a:schemeClr>
                </a:solidFill>
              </a:rPr>
              <a:t>acking of labeled training data. In this context, generative modeling can still perform well. The adversarial training concept behind GANs theoretically eliminates the need to model explicit pixelwise objective functions by learning a rich similarity metric to tell real and fake data apart. This allows to optimize for concepts in images beyond the pixel-level, leading to more realistic results.</a:t>
            </a:r>
          </a:p>
          <a:p>
            <a:endParaRPr lang="en-US" sz="2400" dirty="0">
              <a:solidFill>
                <a:schemeClr val="tx1">
                  <a:lumMod val="75000"/>
                </a:schemeClr>
              </a:solidFill>
            </a:endParaRPr>
          </a:p>
          <a:p>
            <a:endParaRPr lang="en-US" sz="2400" dirty="0">
              <a:solidFill>
                <a:schemeClr val="tx1">
                  <a:lumMod val="75000"/>
                </a:schemeClr>
              </a:solidFill>
            </a:endParaRPr>
          </a:p>
          <a:p>
            <a:pPr marL="342900" indent="-342900">
              <a:buFont typeface="Arial" panose="020B0604020202020204" pitchFamily="34" charset="0"/>
              <a:buChar char="•"/>
            </a:pPr>
            <a:r>
              <a:rPr lang="en-US" sz="2400" dirty="0">
                <a:solidFill>
                  <a:schemeClr val="tx1">
                    <a:lumMod val="75000"/>
                  </a:schemeClr>
                </a:solidFill>
              </a:rPr>
              <a:t>Dai[1] et al. propose a GAN based solution (SCAN) to enhance global consistency of segmentation and extract contours of the heart and left/right lungs. It is a fully connected network with a VGG down-sampling path and residual blocks to use much fewer feature maps in the generator. And we use this is our preprocessing step.</a:t>
            </a:r>
          </a:p>
        </p:txBody>
      </p:sp>
    </p:spTree>
    <p:extLst>
      <p:ext uri="{BB962C8B-B14F-4D97-AF65-F5344CB8AC3E}">
        <p14:creationId xmlns:p14="http://schemas.microsoft.com/office/powerpoint/2010/main" val="33282072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24">
            <a:extLst>
              <a:ext uri="{FF2B5EF4-FFF2-40B4-BE49-F238E27FC236}">
                <a16:creationId xmlns:a16="http://schemas.microsoft.com/office/drawing/2014/main" id="{323DA4AC-C7A9-4BA7-8513-DCA6233D17B3}"/>
              </a:ext>
            </a:extLst>
          </p:cNvPr>
          <p:cNvSpPr txBox="1"/>
          <p:nvPr/>
        </p:nvSpPr>
        <p:spPr>
          <a:xfrm>
            <a:off x="525766" y="1136232"/>
            <a:ext cx="11025257" cy="2054922"/>
          </a:xfrm>
          <a:prstGeom prst="rect">
            <a:avLst/>
          </a:prstGeom>
          <a:noFill/>
        </p:spPr>
        <p:txBody>
          <a:bodyPr wrap="square" rtlCol="0">
            <a:spAutoFit/>
          </a:bodyPr>
          <a:lstStyle/>
          <a:p>
            <a:pPr marL="285750" indent="-285750">
              <a:lnSpc>
                <a:spcPct val="120000"/>
              </a:lnSpc>
              <a:buFont typeface="Arial" panose="020B0604020202020204" pitchFamily="34" charset="0"/>
              <a:buChar char="•"/>
            </a:pPr>
            <a:r>
              <a:rPr lang="en-US" altLang="zh-CN" sz="3600" dirty="0">
                <a:solidFill>
                  <a:srgbClr val="BDBDBD"/>
                </a:solidFill>
                <a:cs typeface="+mn-ea"/>
                <a:sym typeface="+mn-lt"/>
              </a:rPr>
              <a:t>Data Augmentation</a:t>
            </a:r>
          </a:p>
          <a:p>
            <a:pPr marL="742950" lvl="1" indent="-285750">
              <a:lnSpc>
                <a:spcPct val="120000"/>
              </a:lnSpc>
              <a:buFont typeface="Arial" panose="020B0604020202020204" pitchFamily="34" charset="0"/>
              <a:buChar char="•"/>
            </a:pPr>
            <a:r>
              <a:rPr lang="en-US" sz="2400" dirty="0">
                <a:solidFill>
                  <a:srgbClr val="BDBDBD"/>
                </a:solidFill>
                <a:cs typeface="+mn-ea"/>
                <a:sym typeface="+mn-lt"/>
              </a:rPr>
              <a:t>Due to lack of data</a:t>
            </a:r>
          </a:p>
          <a:p>
            <a:pPr marL="742950" lvl="1" indent="-285750">
              <a:lnSpc>
                <a:spcPct val="120000"/>
              </a:lnSpc>
              <a:buFont typeface="Arial" panose="020B0604020202020204" pitchFamily="34" charset="0"/>
              <a:buChar char="•"/>
            </a:pPr>
            <a:r>
              <a:rPr lang="en-US" sz="2400" dirty="0">
                <a:solidFill>
                  <a:srgbClr val="BDBDBD"/>
                </a:solidFill>
                <a:cs typeface="+mn-ea"/>
                <a:sym typeface="+mn-lt"/>
              </a:rPr>
              <a:t>Increase sample size</a:t>
            </a:r>
          </a:p>
          <a:p>
            <a:pPr marL="742950" lvl="1" indent="-285750">
              <a:lnSpc>
                <a:spcPct val="120000"/>
              </a:lnSpc>
              <a:buFont typeface="Arial" panose="020B0604020202020204" pitchFamily="34" charset="0"/>
              <a:buChar char="•"/>
            </a:pPr>
            <a:r>
              <a:rPr lang="en-US" sz="2400" dirty="0">
                <a:solidFill>
                  <a:srgbClr val="BDBDBD"/>
                </a:solidFill>
                <a:cs typeface="+mn-ea"/>
                <a:sym typeface="+mn-lt"/>
              </a:rPr>
              <a:t>We can expand our dataset three times by rotation.</a:t>
            </a:r>
            <a:endParaRPr lang="ru-RU" sz="2400" dirty="0">
              <a:solidFill>
                <a:srgbClr val="BDBDBD"/>
              </a:solidFill>
              <a:cs typeface="+mn-ea"/>
              <a:sym typeface="+mn-lt"/>
            </a:endParaRPr>
          </a:p>
        </p:txBody>
      </p:sp>
      <p:sp>
        <p:nvSpPr>
          <p:cNvPr id="14" name="TextBox 24">
            <a:extLst>
              <a:ext uri="{FF2B5EF4-FFF2-40B4-BE49-F238E27FC236}">
                <a16:creationId xmlns:a16="http://schemas.microsoft.com/office/drawing/2014/main" id="{323DA4AC-C7A9-4BA7-8513-DCA6233D17B3}"/>
              </a:ext>
            </a:extLst>
          </p:cNvPr>
          <p:cNvSpPr txBox="1"/>
          <p:nvPr/>
        </p:nvSpPr>
        <p:spPr>
          <a:xfrm>
            <a:off x="130850" y="3494772"/>
            <a:ext cx="4865124" cy="2529923"/>
          </a:xfrm>
          <a:prstGeom prst="rect">
            <a:avLst/>
          </a:prstGeom>
          <a:noFill/>
        </p:spPr>
        <p:txBody>
          <a:bodyPr wrap="square" rtlCol="0">
            <a:spAutoFit/>
          </a:bodyPr>
          <a:lstStyle/>
          <a:p>
            <a:pPr marL="285750" indent="-285750">
              <a:lnSpc>
                <a:spcPct val="120000"/>
              </a:lnSpc>
              <a:buFont typeface="Arial" panose="020B0604020202020204" pitchFamily="34" charset="0"/>
              <a:buChar char="•"/>
            </a:pPr>
            <a:r>
              <a:rPr lang="en-US" sz="3600" dirty="0">
                <a:solidFill>
                  <a:srgbClr val="BDBDBD"/>
                </a:solidFill>
                <a:cs typeface="+mn-ea"/>
                <a:sym typeface="+mn-lt"/>
              </a:rPr>
              <a:t>G</a:t>
            </a:r>
            <a:r>
              <a:rPr lang="en-US" altLang="zh-CN" sz="3600" dirty="0">
                <a:solidFill>
                  <a:srgbClr val="BDBDBD"/>
                </a:solidFill>
                <a:cs typeface="+mn-ea"/>
                <a:sym typeface="+mn-lt"/>
              </a:rPr>
              <a:t>raph process</a:t>
            </a:r>
          </a:p>
          <a:p>
            <a:pPr marL="742950" lvl="1" indent="-285750">
              <a:lnSpc>
                <a:spcPct val="120000"/>
              </a:lnSpc>
              <a:buFont typeface="Arial" panose="020B0604020202020204" pitchFamily="34" charset="0"/>
              <a:buChar char="•"/>
            </a:pPr>
            <a:r>
              <a:rPr lang="en-US" sz="2400" dirty="0">
                <a:solidFill>
                  <a:srgbClr val="BDBDBD"/>
                </a:solidFill>
                <a:cs typeface="+mn-ea"/>
                <a:sym typeface="+mn-lt"/>
              </a:rPr>
              <a:t>Decrease unnecessary factors on graphs</a:t>
            </a:r>
          </a:p>
          <a:p>
            <a:pPr marL="742950" lvl="1" indent="-285750">
              <a:lnSpc>
                <a:spcPct val="120000"/>
              </a:lnSpc>
              <a:buFont typeface="Arial" panose="020B0604020202020204" pitchFamily="34" charset="0"/>
              <a:buChar char="•"/>
            </a:pPr>
            <a:r>
              <a:rPr lang="en-US" sz="2400" dirty="0">
                <a:solidFill>
                  <a:srgbClr val="BDBDBD"/>
                </a:solidFill>
                <a:cs typeface="+mn-ea"/>
                <a:sym typeface="+mn-lt"/>
              </a:rPr>
              <a:t>Increase emphasis on lung</a:t>
            </a:r>
          </a:p>
          <a:p>
            <a:pPr marL="742950" lvl="1" indent="-285750">
              <a:lnSpc>
                <a:spcPct val="120000"/>
              </a:lnSpc>
              <a:buFont typeface="Arial" panose="020B0604020202020204" pitchFamily="34" charset="0"/>
              <a:buChar char="•"/>
            </a:pPr>
            <a:endParaRPr lang="ru-RU" sz="2400" dirty="0">
              <a:solidFill>
                <a:srgbClr val="BDBDBD"/>
              </a:solidFill>
              <a:cs typeface="+mn-ea"/>
              <a:sym typeface="+mn-lt"/>
            </a:endParaRPr>
          </a:p>
        </p:txBody>
      </p:sp>
      <p:sp>
        <p:nvSpPr>
          <p:cNvPr id="4" name="矩形 3"/>
          <p:cNvSpPr/>
          <p:nvPr/>
        </p:nvSpPr>
        <p:spPr>
          <a:xfrm>
            <a:off x="5359464" y="3668075"/>
            <a:ext cx="6054968" cy="18840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 name="Picture 2" descr="A picture containing X-ray film&#10;&#10;Description automatically generated">
            <a:extLst>
              <a:ext uri="{FF2B5EF4-FFF2-40B4-BE49-F238E27FC236}">
                <a16:creationId xmlns:a16="http://schemas.microsoft.com/office/drawing/2014/main" id="{FD9301AA-510D-4692-BA4E-998A9B08D9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44090" y="3760695"/>
            <a:ext cx="1613283" cy="1698812"/>
          </a:xfrm>
          <a:prstGeom prst="rect">
            <a:avLst/>
          </a:prstGeom>
        </p:spPr>
      </p:pic>
      <p:pic>
        <p:nvPicPr>
          <p:cNvPr id="6" name="Picture 5" descr="A picture containing X-ray film&#10;&#10;Description automatically generated">
            <a:extLst>
              <a:ext uri="{FF2B5EF4-FFF2-40B4-BE49-F238E27FC236}">
                <a16:creationId xmlns:a16="http://schemas.microsoft.com/office/drawing/2014/main" id="{C418DE0C-6B43-4002-A93F-8B36AF14303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80307" y="3760695"/>
            <a:ext cx="1613283" cy="1698812"/>
          </a:xfrm>
          <a:prstGeom prst="rect">
            <a:avLst/>
          </a:prstGeom>
        </p:spPr>
      </p:pic>
      <p:pic>
        <p:nvPicPr>
          <p:cNvPr id="8" name="Picture 7">
            <a:extLst>
              <a:ext uri="{FF2B5EF4-FFF2-40B4-BE49-F238E27FC236}">
                <a16:creationId xmlns:a16="http://schemas.microsoft.com/office/drawing/2014/main" id="{F8542390-697C-492A-B75A-7B15D5EB0DE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716524" y="3760695"/>
            <a:ext cx="1626805" cy="1698812"/>
          </a:xfrm>
          <a:prstGeom prst="rect">
            <a:avLst/>
          </a:prstGeom>
        </p:spPr>
      </p:pic>
      <p:sp>
        <p:nvSpPr>
          <p:cNvPr id="11" name="任意多边形 8">
            <a:extLst>
              <a:ext uri="{FF2B5EF4-FFF2-40B4-BE49-F238E27FC236}">
                <a16:creationId xmlns:a16="http://schemas.microsoft.com/office/drawing/2014/main" id="{93917B5A-0B4C-4F19-B05E-4E021B795D69}"/>
              </a:ext>
            </a:extLst>
          </p:cNvPr>
          <p:cNvSpPr/>
          <p:nvPr/>
        </p:nvSpPr>
        <p:spPr>
          <a:xfrm>
            <a:off x="3619500" y="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tx1"/>
                </a:solidFill>
              </a:rPr>
              <a:t>Preprocess</a:t>
            </a:r>
            <a:endParaRPr lang="zh-CN" altLang="en-US" sz="3200" dirty="0">
              <a:solidFill>
                <a:schemeClr val="tx1"/>
              </a:solidFill>
            </a:endParaRPr>
          </a:p>
        </p:txBody>
      </p:sp>
    </p:spTree>
    <p:extLst>
      <p:ext uri="{BB962C8B-B14F-4D97-AF65-F5344CB8AC3E}">
        <p14:creationId xmlns:p14="http://schemas.microsoft.com/office/powerpoint/2010/main" val="12532616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下箭头 3"/>
          <p:cNvSpPr/>
          <p:nvPr/>
        </p:nvSpPr>
        <p:spPr>
          <a:xfrm>
            <a:off x="2067944" y="3632515"/>
            <a:ext cx="323559" cy="56992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圆角矩形 6"/>
          <p:cNvSpPr/>
          <p:nvPr/>
        </p:nvSpPr>
        <p:spPr>
          <a:xfrm>
            <a:off x="932570" y="5722080"/>
            <a:ext cx="2686930" cy="7912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Test accuracy with model</a:t>
            </a:r>
            <a:endParaRPr lang="zh-CN" altLang="en-US" dirty="0"/>
          </a:p>
        </p:txBody>
      </p:sp>
      <p:sp>
        <p:nvSpPr>
          <p:cNvPr id="8" name="下箭头 7"/>
          <p:cNvSpPr/>
          <p:nvPr/>
        </p:nvSpPr>
        <p:spPr>
          <a:xfrm>
            <a:off x="2067945" y="5093563"/>
            <a:ext cx="323559" cy="61461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下箭头 9"/>
          <p:cNvSpPr/>
          <p:nvPr/>
        </p:nvSpPr>
        <p:spPr>
          <a:xfrm>
            <a:off x="2067944" y="2136008"/>
            <a:ext cx="323559" cy="60538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1053607" y="1079143"/>
            <a:ext cx="2352230" cy="100059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Preprocessed data</a:t>
            </a:r>
            <a:endParaRPr lang="zh-CN" altLang="en-US" dirty="0"/>
          </a:p>
        </p:txBody>
      </p:sp>
      <p:sp>
        <p:nvSpPr>
          <p:cNvPr id="11" name="菱形 10"/>
          <p:cNvSpPr/>
          <p:nvPr/>
        </p:nvSpPr>
        <p:spPr>
          <a:xfrm>
            <a:off x="851088" y="2798345"/>
            <a:ext cx="2757268" cy="777216"/>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Pretrained model</a:t>
            </a:r>
            <a:endParaRPr lang="zh-CN" altLang="en-US" dirty="0"/>
          </a:p>
        </p:txBody>
      </p:sp>
      <p:sp>
        <p:nvSpPr>
          <p:cNvPr id="13" name="菱形 12"/>
          <p:cNvSpPr/>
          <p:nvPr/>
        </p:nvSpPr>
        <p:spPr>
          <a:xfrm>
            <a:off x="1025309" y="4259393"/>
            <a:ext cx="2433711" cy="777216"/>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More layers</a:t>
            </a:r>
            <a:endParaRPr lang="zh-CN" altLang="en-US" dirty="0"/>
          </a:p>
        </p:txBody>
      </p:sp>
      <p:cxnSp>
        <p:nvCxnSpPr>
          <p:cNvPr id="19" name="直接箭头连接符 18"/>
          <p:cNvCxnSpPr>
            <a:cxnSpLocks/>
          </p:cNvCxnSpPr>
          <p:nvPr/>
        </p:nvCxnSpPr>
        <p:spPr>
          <a:xfrm>
            <a:off x="3459020" y="1600683"/>
            <a:ext cx="76783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矩形 16">
            <a:extLst>
              <a:ext uri="{FF2B5EF4-FFF2-40B4-BE49-F238E27FC236}">
                <a16:creationId xmlns:a16="http://schemas.microsoft.com/office/drawing/2014/main" id="{E494FB5E-89BD-4871-A255-DD8CE764C2A0}"/>
              </a:ext>
            </a:extLst>
          </p:cNvPr>
          <p:cNvSpPr/>
          <p:nvPr/>
        </p:nvSpPr>
        <p:spPr>
          <a:xfrm>
            <a:off x="4329099" y="1362444"/>
            <a:ext cx="7011813" cy="51372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2">
            <a:extLst>
              <a:ext uri="{FF2B5EF4-FFF2-40B4-BE49-F238E27FC236}">
                <a16:creationId xmlns:a16="http://schemas.microsoft.com/office/drawing/2014/main" id="{99A1D1BB-0B3C-4774-9127-A596C928D01D}"/>
              </a:ext>
            </a:extLst>
          </p:cNvPr>
          <p:cNvSpPr txBox="1"/>
          <p:nvPr/>
        </p:nvSpPr>
        <p:spPr>
          <a:xfrm>
            <a:off x="4324259" y="1415074"/>
            <a:ext cx="3039415" cy="369332"/>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Original Data</a:t>
            </a:r>
            <a:endParaRPr lang="zh-CN" altLang="en-US" dirty="0"/>
          </a:p>
        </p:txBody>
      </p:sp>
      <p:cxnSp>
        <p:nvCxnSpPr>
          <p:cNvPr id="15" name="直接箭头连接符 8">
            <a:extLst>
              <a:ext uri="{FF2B5EF4-FFF2-40B4-BE49-F238E27FC236}">
                <a16:creationId xmlns:a16="http://schemas.microsoft.com/office/drawing/2014/main" id="{2B57F03A-27CA-4D39-B2D5-CE42DF178D48}"/>
              </a:ext>
            </a:extLst>
          </p:cNvPr>
          <p:cNvCxnSpPr/>
          <p:nvPr/>
        </p:nvCxnSpPr>
        <p:spPr>
          <a:xfrm>
            <a:off x="7324606" y="1926362"/>
            <a:ext cx="180304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下箭头 14">
            <a:extLst>
              <a:ext uri="{FF2B5EF4-FFF2-40B4-BE49-F238E27FC236}">
                <a16:creationId xmlns:a16="http://schemas.microsoft.com/office/drawing/2014/main" id="{6C54D731-A5B9-4497-A025-266A98651CF5}"/>
              </a:ext>
            </a:extLst>
          </p:cNvPr>
          <p:cNvSpPr/>
          <p:nvPr/>
        </p:nvSpPr>
        <p:spPr>
          <a:xfrm>
            <a:off x="7430929" y="2638085"/>
            <a:ext cx="808149" cy="638078"/>
          </a:xfrm>
          <a:prstGeom prst="downArrow">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9">
            <a:extLst>
              <a:ext uri="{FF2B5EF4-FFF2-40B4-BE49-F238E27FC236}">
                <a16:creationId xmlns:a16="http://schemas.microsoft.com/office/drawing/2014/main" id="{0673B576-2D77-4105-B12E-530CC8A48DD4}"/>
              </a:ext>
            </a:extLst>
          </p:cNvPr>
          <p:cNvSpPr txBox="1"/>
          <p:nvPr/>
        </p:nvSpPr>
        <p:spPr>
          <a:xfrm>
            <a:off x="4329098" y="4011382"/>
            <a:ext cx="3039415" cy="369332"/>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Augmentation</a:t>
            </a:r>
            <a:endParaRPr lang="zh-CN" altLang="en-US" dirty="0"/>
          </a:p>
        </p:txBody>
      </p:sp>
      <p:sp>
        <p:nvSpPr>
          <p:cNvPr id="18" name="文本框 21">
            <a:extLst>
              <a:ext uri="{FF2B5EF4-FFF2-40B4-BE49-F238E27FC236}">
                <a16:creationId xmlns:a16="http://schemas.microsoft.com/office/drawing/2014/main" id="{C6F43CEF-DD62-4877-AF9A-24DAD3ECAAE1}"/>
              </a:ext>
            </a:extLst>
          </p:cNvPr>
          <p:cNvSpPr txBox="1"/>
          <p:nvPr/>
        </p:nvSpPr>
        <p:spPr>
          <a:xfrm>
            <a:off x="4317955" y="5708182"/>
            <a:ext cx="3039415" cy="369332"/>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Data processed</a:t>
            </a:r>
            <a:endParaRPr lang="zh-CN" altLang="en-US" dirty="0"/>
          </a:p>
        </p:txBody>
      </p:sp>
      <p:sp>
        <p:nvSpPr>
          <p:cNvPr id="20" name="下箭头 23">
            <a:extLst>
              <a:ext uri="{FF2B5EF4-FFF2-40B4-BE49-F238E27FC236}">
                <a16:creationId xmlns:a16="http://schemas.microsoft.com/office/drawing/2014/main" id="{3DDDABF1-64C2-4845-9763-AE30194EEEEE}"/>
              </a:ext>
            </a:extLst>
          </p:cNvPr>
          <p:cNvSpPr/>
          <p:nvPr/>
        </p:nvSpPr>
        <p:spPr>
          <a:xfrm>
            <a:off x="7452826" y="4083892"/>
            <a:ext cx="808149" cy="636026"/>
          </a:xfrm>
          <a:prstGeom prst="downArrow">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Picture 1">
            <a:extLst>
              <a:ext uri="{FF2B5EF4-FFF2-40B4-BE49-F238E27FC236}">
                <a16:creationId xmlns:a16="http://schemas.microsoft.com/office/drawing/2014/main" id="{4C621E20-F2B6-4C1D-A4DC-3FD572C4CE70}"/>
              </a:ext>
            </a:extLst>
          </p:cNvPr>
          <p:cNvPicPr>
            <a:picLocks noChangeAspect="1"/>
          </p:cNvPicPr>
          <p:nvPr/>
        </p:nvPicPr>
        <p:blipFill rotWithShape="1">
          <a:blip r:embed="rId3"/>
          <a:srcRect l="8935" t="47581" r="1253"/>
          <a:stretch/>
        </p:blipFill>
        <p:spPr>
          <a:xfrm>
            <a:off x="5199172" y="4807903"/>
            <a:ext cx="5271662" cy="801906"/>
          </a:xfrm>
          <a:prstGeom prst="rect">
            <a:avLst/>
          </a:prstGeom>
        </p:spPr>
      </p:pic>
      <p:pic>
        <p:nvPicPr>
          <p:cNvPr id="3" name="Picture 2">
            <a:extLst>
              <a:ext uri="{FF2B5EF4-FFF2-40B4-BE49-F238E27FC236}">
                <a16:creationId xmlns:a16="http://schemas.microsoft.com/office/drawing/2014/main" id="{F85A8143-A03D-4394-979C-34B7F4F54B8A}"/>
              </a:ext>
            </a:extLst>
          </p:cNvPr>
          <p:cNvPicPr>
            <a:picLocks noChangeAspect="1"/>
          </p:cNvPicPr>
          <p:nvPr/>
        </p:nvPicPr>
        <p:blipFill rotWithShape="1">
          <a:blip r:embed="rId4"/>
          <a:srcRect l="9212" t="48759" r="1612"/>
          <a:stretch/>
        </p:blipFill>
        <p:spPr>
          <a:xfrm>
            <a:off x="5221645" y="1784406"/>
            <a:ext cx="5226720" cy="791648"/>
          </a:xfrm>
          <a:prstGeom prst="rect">
            <a:avLst/>
          </a:prstGeom>
        </p:spPr>
      </p:pic>
      <p:pic>
        <p:nvPicPr>
          <p:cNvPr id="6" name="Picture 5">
            <a:extLst>
              <a:ext uri="{FF2B5EF4-FFF2-40B4-BE49-F238E27FC236}">
                <a16:creationId xmlns:a16="http://schemas.microsoft.com/office/drawing/2014/main" id="{20E2DDC6-009C-46DE-9AFB-A7715E37C35A}"/>
              </a:ext>
            </a:extLst>
          </p:cNvPr>
          <p:cNvPicPr>
            <a:picLocks noChangeAspect="1"/>
          </p:cNvPicPr>
          <p:nvPr/>
        </p:nvPicPr>
        <p:blipFill rotWithShape="1">
          <a:blip r:embed="rId5"/>
          <a:srcRect l="8585" r="6024"/>
          <a:stretch/>
        </p:blipFill>
        <p:spPr>
          <a:xfrm>
            <a:off x="6586154" y="3338194"/>
            <a:ext cx="2541494" cy="673188"/>
          </a:xfrm>
          <a:prstGeom prst="rect">
            <a:avLst/>
          </a:prstGeom>
        </p:spPr>
      </p:pic>
      <p:sp>
        <p:nvSpPr>
          <p:cNvPr id="22" name="文本框 19">
            <a:extLst>
              <a:ext uri="{FF2B5EF4-FFF2-40B4-BE49-F238E27FC236}">
                <a16:creationId xmlns:a16="http://schemas.microsoft.com/office/drawing/2014/main" id="{3D7A3506-3D23-4A7B-9596-AB6D11560E55}"/>
              </a:ext>
            </a:extLst>
          </p:cNvPr>
          <p:cNvSpPr txBox="1"/>
          <p:nvPr/>
        </p:nvSpPr>
        <p:spPr>
          <a:xfrm>
            <a:off x="4317955" y="2689274"/>
            <a:ext cx="2976282" cy="369332"/>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Segmentation</a:t>
            </a:r>
            <a:endParaRPr lang="zh-CN" altLang="en-US" dirty="0"/>
          </a:p>
        </p:txBody>
      </p:sp>
      <p:sp>
        <p:nvSpPr>
          <p:cNvPr id="27" name="任意多边形 8">
            <a:extLst>
              <a:ext uri="{FF2B5EF4-FFF2-40B4-BE49-F238E27FC236}">
                <a16:creationId xmlns:a16="http://schemas.microsoft.com/office/drawing/2014/main" id="{3AECFBDC-1FB2-48A1-878A-AF37DD0B7FB5}"/>
              </a:ext>
            </a:extLst>
          </p:cNvPr>
          <p:cNvSpPr/>
          <p:nvPr/>
        </p:nvSpPr>
        <p:spPr>
          <a:xfrm>
            <a:off x="3619500" y="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tx1"/>
                </a:solidFill>
              </a:rPr>
              <a:t>Construction</a:t>
            </a:r>
            <a:endParaRPr lang="zh-CN" altLang="en-US" sz="3200" dirty="0">
              <a:solidFill>
                <a:schemeClr val="tx1"/>
              </a:solidFill>
            </a:endParaRPr>
          </a:p>
        </p:txBody>
      </p:sp>
    </p:spTree>
    <p:extLst>
      <p:ext uri="{BB962C8B-B14F-4D97-AF65-F5344CB8AC3E}">
        <p14:creationId xmlns:p14="http://schemas.microsoft.com/office/powerpoint/2010/main" val="41826387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 name="直接箭头连接符 18"/>
          <p:cNvCxnSpPr>
            <a:cxnSpLocks/>
          </p:cNvCxnSpPr>
          <p:nvPr/>
        </p:nvCxnSpPr>
        <p:spPr>
          <a:xfrm>
            <a:off x="3671047" y="3188015"/>
            <a:ext cx="5782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矩形 16">
            <a:extLst>
              <a:ext uri="{FF2B5EF4-FFF2-40B4-BE49-F238E27FC236}">
                <a16:creationId xmlns:a16="http://schemas.microsoft.com/office/drawing/2014/main" id="{A6EDBE14-971F-46BD-98FC-E2020967F771}"/>
              </a:ext>
            </a:extLst>
          </p:cNvPr>
          <p:cNvSpPr/>
          <p:nvPr/>
        </p:nvSpPr>
        <p:spPr>
          <a:xfrm>
            <a:off x="4329099" y="1376084"/>
            <a:ext cx="7011813" cy="51372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2" name="表格 2">
            <a:extLst>
              <a:ext uri="{FF2B5EF4-FFF2-40B4-BE49-F238E27FC236}">
                <a16:creationId xmlns:a16="http://schemas.microsoft.com/office/drawing/2014/main" id="{382780CB-C21B-4B4E-B84D-148AE294CB12}"/>
              </a:ext>
            </a:extLst>
          </p:cNvPr>
          <p:cNvGraphicFramePr>
            <a:graphicFrameLocks noGrp="1"/>
          </p:cNvGraphicFramePr>
          <p:nvPr>
            <p:extLst>
              <p:ext uri="{D42A27DB-BD31-4B8C-83A1-F6EECF244321}">
                <p14:modId xmlns:p14="http://schemas.microsoft.com/office/powerpoint/2010/main" val="2096898981"/>
              </p:ext>
            </p:extLst>
          </p:nvPr>
        </p:nvGraphicFramePr>
        <p:xfrm>
          <a:off x="7316920" y="1514940"/>
          <a:ext cx="3885128" cy="1129596"/>
        </p:xfrm>
        <a:graphic>
          <a:graphicData uri="http://schemas.openxmlformats.org/drawingml/2006/table">
            <a:tbl>
              <a:tblPr firstRow="1" bandRow="1">
                <a:tableStyleId>{5C22544A-7EE6-4342-B048-85BDC9FD1C3A}</a:tableStyleId>
              </a:tblPr>
              <a:tblGrid>
                <a:gridCol w="1053535">
                  <a:extLst>
                    <a:ext uri="{9D8B030D-6E8A-4147-A177-3AD203B41FA5}">
                      <a16:colId xmlns:a16="http://schemas.microsoft.com/office/drawing/2014/main" val="2412956160"/>
                    </a:ext>
                  </a:extLst>
                </a:gridCol>
                <a:gridCol w="1018562">
                  <a:extLst>
                    <a:ext uri="{9D8B030D-6E8A-4147-A177-3AD203B41FA5}">
                      <a16:colId xmlns:a16="http://schemas.microsoft.com/office/drawing/2014/main" val="770871578"/>
                    </a:ext>
                  </a:extLst>
                </a:gridCol>
                <a:gridCol w="1001076">
                  <a:extLst>
                    <a:ext uri="{9D8B030D-6E8A-4147-A177-3AD203B41FA5}">
                      <a16:colId xmlns:a16="http://schemas.microsoft.com/office/drawing/2014/main" val="3414611365"/>
                    </a:ext>
                  </a:extLst>
                </a:gridCol>
                <a:gridCol w="811955">
                  <a:extLst>
                    <a:ext uri="{9D8B030D-6E8A-4147-A177-3AD203B41FA5}">
                      <a16:colId xmlns:a16="http://schemas.microsoft.com/office/drawing/2014/main" val="2669128956"/>
                    </a:ext>
                  </a:extLst>
                </a:gridCol>
              </a:tblGrid>
              <a:tr h="387916">
                <a:tc>
                  <a:txBody>
                    <a:bodyPr/>
                    <a:lstStyle/>
                    <a:p>
                      <a:pPr algn="ctr"/>
                      <a:r>
                        <a:rPr lang="en-US" altLang="zh-CN" sz="1600" dirty="0"/>
                        <a:t>Model</a:t>
                      </a:r>
                      <a:endParaRPr lang="zh-CN" altLang="en-US" sz="1600" dirty="0"/>
                    </a:p>
                  </a:txBody>
                  <a:tcPr/>
                </a:tc>
                <a:tc>
                  <a:txBody>
                    <a:bodyPr/>
                    <a:lstStyle/>
                    <a:p>
                      <a:pPr algn="ctr"/>
                      <a:r>
                        <a:rPr lang="en-US" altLang="zh-CN" sz="1600" dirty="0"/>
                        <a:t>T-1</a:t>
                      </a:r>
                      <a:r>
                        <a:rPr lang="en-US" altLang="zh-CN" sz="1600" baseline="0" dirty="0"/>
                        <a:t> ACC</a:t>
                      </a:r>
                      <a:endParaRPr lang="zh-CN" altLang="en-US" sz="16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1600" dirty="0"/>
                        <a:t>T-5</a:t>
                      </a:r>
                      <a:r>
                        <a:rPr lang="en-US" altLang="zh-CN" sz="1600" baseline="0" dirty="0"/>
                        <a:t> ACC</a:t>
                      </a:r>
                      <a:endParaRPr lang="zh-CN" altLang="en-US" sz="16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1600" dirty="0"/>
                        <a:t>Depth</a:t>
                      </a:r>
                      <a:endParaRPr lang="zh-CN" altLang="en-US" sz="1600" dirty="0"/>
                    </a:p>
                  </a:txBody>
                  <a:tcPr/>
                </a:tc>
                <a:extLst>
                  <a:ext uri="{0D108BD9-81ED-4DB2-BD59-A6C34878D82A}">
                    <a16:rowId xmlns:a16="http://schemas.microsoft.com/office/drawing/2014/main" val="2684785185"/>
                  </a:ext>
                </a:extLst>
              </a:tr>
              <a:tr h="370840">
                <a:tc>
                  <a:txBody>
                    <a:bodyPr/>
                    <a:lstStyle/>
                    <a:p>
                      <a:pPr algn="ctr"/>
                      <a:r>
                        <a:rPr lang="en-US" altLang="zh-CN" dirty="0"/>
                        <a:t>VGG16</a:t>
                      </a:r>
                      <a:endParaRPr lang="zh-CN" altLang="en-US" dirty="0"/>
                    </a:p>
                  </a:txBody>
                  <a:tcPr/>
                </a:tc>
                <a:tc>
                  <a:txBody>
                    <a:bodyPr/>
                    <a:lstStyle/>
                    <a:p>
                      <a:pPr algn="ctr"/>
                      <a:r>
                        <a:rPr lang="en-US" altLang="zh-CN" dirty="0"/>
                        <a:t>0.715</a:t>
                      </a:r>
                      <a:endParaRPr lang="zh-CN" altLang="en-US" dirty="0"/>
                    </a:p>
                  </a:txBody>
                  <a:tcPr/>
                </a:tc>
                <a:tc>
                  <a:txBody>
                    <a:bodyPr/>
                    <a:lstStyle/>
                    <a:p>
                      <a:pPr algn="ctr"/>
                      <a:r>
                        <a:rPr lang="en-US" altLang="zh-CN" dirty="0"/>
                        <a:t>0.901</a:t>
                      </a:r>
                      <a:endParaRPr lang="zh-CN" altLang="en-US" dirty="0"/>
                    </a:p>
                  </a:txBody>
                  <a:tcPr/>
                </a:tc>
                <a:tc>
                  <a:txBody>
                    <a:bodyPr/>
                    <a:lstStyle/>
                    <a:p>
                      <a:pPr algn="ctr"/>
                      <a:r>
                        <a:rPr lang="en-US" altLang="zh-CN" dirty="0"/>
                        <a:t>23</a:t>
                      </a:r>
                      <a:endParaRPr lang="zh-CN" altLang="en-US" dirty="0"/>
                    </a:p>
                  </a:txBody>
                  <a:tcPr/>
                </a:tc>
                <a:extLst>
                  <a:ext uri="{0D108BD9-81ED-4DB2-BD59-A6C34878D82A}">
                    <a16:rowId xmlns:a16="http://schemas.microsoft.com/office/drawing/2014/main" val="3793119812"/>
                  </a:ext>
                </a:extLst>
              </a:tr>
              <a:tr h="370840">
                <a:tc>
                  <a:txBody>
                    <a:bodyPr/>
                    <a:lstStyle/>
                    <a:p>
                      <a:pPr algn="ctr"/>
                      <a:r>
                        <a:rPr lang="en-US" altLang="zh-CN" dirty="0"/>
                        <a:t>VGG19</a:t>
                      </a:r>
                      <a:endParaRPr lang="zh-CN" altLang="en-US" dirty="0"/>
                    </a:p>
                  </a:txBody>
                  <a:tcPr/>
                </a:tc>
                <a:tc>
                  <a:txBody>
                    <a:bodyPr/>
                    <a:lstStyle/>
                    <a:p>
                      <a:pPr algn="ctr"/>
                      <a:r>
                        <a:rPr lang="en-US" altLang="zh-CN" dirty="0"/>
                        <a:t>0.727</a:t>
                      </a:r>
                      <a:endParaRPr lang="zh-CN" altLang="en-US" dirty="0"/>
                    </a:p>
                  </a:txBody>
                  <a:tcPr/>
                </a:tc>
                <a:tc>
                  <a:txBody>
                    <a:bodyPr/>
                    <a:lstStyle/>
                    <a:p>
                      <a:pPr algn="ctr"/>
                      <a:r>
                        <a:rPr lang="en-US" altLang="zh-CN" dirty="0"/>
                        <a:t>0.910</a:t>
                      </a:r>
                      <a:endParaRPr lang="zh-CN" altLang="en-US" dirty="0"/>
                    </a:p>
                  </a:txBody>
                  <a:tcPr/>
                </a:tc>
                <a:tc>
                  <a:txBody>
                    <a:bodyPr/>
                    <a:lstStyle/>
                    <a:p>
                      <a:pPr algn="ctr"/>
                      <a:r>
                        <a:rPr lang="en-US" altLang="zh-CN" dirty="0"/>
                        <a:t>26</a:t>
                      </a:r>
                      <a:endParaRPr lang="zh-CN" altLang="en-US" dirty="0"/>
                    </a:p>
                  </a:txBody>
                  <a:tcPr/>
                </a:tc>
                <a:extLst>
                  <a:ext uri="{0D108BD9-81ED-4DB2-BD59-A6C34878D82A}">
                    <a16:rowId xmlns:a16="http://schemas.microsoft.com/office/drawing/2014/main" val="3633788362"/>
                  </a:ext>
                </a:extLst>
              </a:tr>
            </a:tbl>
          </a:graphicData>
        </a:graphic>
      </p:graphicFrame>
      <p:sp>
        <p:nvSpPr>
          <p:cNvPr id="15" name="文本框 5">
            <a:extLst>
              <a:ext uri="{FF2B5EF4-FFF2-40B4-BE49-F238E27FC236}">
                <a16:creationId xmlns:a16="http://schemas.microsoft.com/office/drawing/2014/main" id="{820A2CE0-B989-4D7C-AEC2-8D0A0D3558DA}"/>
              </a:ext>
            </a:extLst>
          </p:cNvPr>
          <p:cNvSpPr txBox="1"/>
          <p:nvPr/>
        </p:nvSpPr>
        <p:spPr>
          <a:xfrm>
            <a:off x="7263029" y="2945081"/>
            <a:ext cx="3987677" cy="1200329"/>
          </a:xfrm>
          <a:prstGeom prst="rect">
            <a:avLst/>
          </a:prstGeom>
          <a:noFill/>
        </p:spPr>
        <p:txBody>
          <a:bodyPr wrap="square" rtlCol="0">
            <a:spAutoFit/>
          </a:bodyPr>
          <a:lstStyle/>
          <a:p>
            <a:r>
              <a:rPr lang="en-US" altLang="zh-CN" sz="2400" dirty="0"/>
              <a:t>Compared with VGG16: </a:t>
            </a:r>
          </a:p>
          <a:p>
            <a:pPr marL="285750" indent="-285750">
              <a:buFont typeface="Arial" panose="020B0604020202020204" pitchFamily="34" charset="0"/>
              <a:buChar char="•"/>
            </a:pPr>
            <a:r>
              <a:rPr lang="en-US" altLang="zh-CN" sz="2400" dirty="0"/>
              <a:t>Higher accuracy</a:t>
            </a:r>
          </a:p>
          <a:p>
            <a:pPr marL="285750" indent="-285750">
              <a:buFont typeface="Arial" panose="020B0604020202020204" pitchFamily="34" charset="0"/>
              <a:buChar char="•"/>
            </a:pPr>
            <a:r>
              <a:rPr lang="en-US" altLang="zh-CN" sz="2400" dirty="0"/>
              <a:t>More depth and parameters</a:t>
            </a:r>
            <a:endParaRPr lang="zh-CN" altLang="en-US" sz="2400" dirty="0"/>
          </a:p>
        </p:txBody>
      </p:sp>
      <p:pic>
        <p:nvPicPr>
          <p:cNvPr id="16" name="Picture 15">
            <a:extLst>
              <a:ext uri="{FF2B5EF4-FFF2-40B4-BE49-F238E27FC236}">
                <a16:creationId xmlns:a16="http://schemas.microsoft.com/office/drawing/2014/main" id="{5627B826-DA75-4851-AD6C-7CF97E72F00D}"/>
              </a:ext>
            </a:extLst>
          </p:cNvPr>
          <p:cNvPicPr>
            <a:picLocks noChangeAspect="1"/>
          </p:cNvPicPr>
          <p:nvPr/>
        </p:nvPicPr>
        <p:blipFill rotWithShape="1">
          <a:blip r:embed="rId3"/>
          <a:srcRect l="14981"/>
          <a:stretch/>
        </p:blipFill>
        <p:spPr>
          <a:xfrm>
            <a:off x="4468906" y="1514940"/>
            <a:ext cx="2691883" cy="4867931"/>
          </a:xfrm>
          <a:prstGeom prst="rect">
            <a:avLst/>
          </a:prstGeom>
        </p:spPr>
      </p:pic>
      <p:sp>
        <p:nvSpPr>
          <p:cNvPr id="17" name="下箭头 3">
            <a:extLst>
              <a:ext uri="{FF2B5EF4-FFF2-40B4-BE49-F238E27FC236}">
                <a16:creationId xmlns:a16="http://schemas.microsoft.com/office/drawing/2014/main" id="{7C6F2978-23E4-4596-B35D-EB85CE165B2C}"/>
              </a:ext>
            </a:extLst>
          </p:cNvPr>
          <p:cNvSpPr/>
          <p:nvPr/>
        </p:nvSpPr>
        <p:spPr>
          <a:xfrm>
            <a:off x="2067944" y="3632515"/>
            <a:ext cx="323559" cy="56992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圆角矩形 6">
            <a:extLst>
              <a:ext uri="{FF2B5EF4-FFF2-40B4-BE49-F238E27FC236}">
                <a16:creationId xmlns:a16="http://schemas.microsoft.com/office/drawing/2014/main" id="{22B9BF93-0D2E-42ED-B931-4B87BB10834D}"/>
              </a:ext>
            </a:extLst>
          </p:cNvPr>
          <p:cNvSpPr/>
          <p:nvPr/>
        </p:nvSpPr>
        <p:spPr>
          <a:xfrm>
            <a:off x="932570" y="5722080"/>
            <a:ext cx="2686930" cy="7912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Test accuracy with model</a:t>
            </a:r>
            <a:endParaRPr lang="zh-CN" altLang="en-US" dirty="0"/>
          </a:p>
        </p:txBody>
      </p:sp>
      <p:sp>
        <p:nvSpPr>
          <p:cNvPr id="20" name="下箭头 7">
            <a:extLst>
              <a:ext uri="{FF2B5EF4-FFF2-40B4-BE49-F238E27FC236}">
                <a16:creationId xmlns:a16="http://schemas.microsoft.com/office/drawing/2014/main" id="{915752AB-E846-41B4-A8F8-C0392B4C97BF}"/>
              </a:ext>
            </a:extLst>
          </p:cNvPr>
          <p:cNvSpPr/>
          <p:nvPr/>
        </p:nvSpPr>
        <p:spPr>
          <a:xfrm>
            <a:off x="2067945" y="5093563"/>
            <a:ext cx="323559" cy="61461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下箭头 9">
            <a:extLst>
              <a:ext uri="{FF2B5EF4-FFF2-40B4-BE49-F238E27FC236}">
                <a16:creationId xmlns:a16="http://schemas.microsoft.com/office/drawing/2014/main" id="{DC1DF238-A179-4EDF-9C92-FA2912A07F45}"/>
              </a:ext>
            </a:extLst>
          </p:cNvPr>
          <p:cNvSpPr/>
          <p:nvPr/>
        </p:nvSpPr>
        <p:spPr>
          <a:xfrm>
            <a:off x="2067944" y="2136008"/>
            <a:ext cx="323559" cy="60538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4">
            <a:extLst>
              <a:ext uri="{FF2B5EF4-FFF2-40B4-BE49-F238E27FC236}">
                <a16:creationId xmlns:a16="http://schemas.microsoft.com/office/drawing/2014/main" id="{4ED05064-8EF6-407F-B217-8B66E9C4F1E1}"/>
              </a:ext>
            </a:extLst>
          </p:cNvPr>
          <p:cNvSpPr/>
          <p:nvPr/>
        </p:nvSpPr>
        <p:spPr>
          <a:xfrm>
            <a:off x="1053607" y="1079143"/>
            <a:ext cx="2352230" cy="100059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Preprocessed data</a:t>
            </a:r>
            <a:endParaRPr lang="zh-CN" altLang="en-US" dirty="0"/>
          </a:p>
        </p:txBody>
      </p:sp>
      <p:sp>
        <p:nvSpPr>
          <p:cNvPr id="23" name="菱形 10">
            <a:extLst>
              <a:ext uri="{FF2B5EF4-FFF2-40B4-BE49-F238E27FC236}">
                <a16:creationId xmlns:a16="http://schemas.microsoft.com/office/drawing/2014/main" id="{75F1E9EA-9090-430D-B876-36ABE4092271}"/>
              </a:ext>
            </a:extLst>
          </p:cNvPr>
          <p:cNvSpPr/>
          <p:nvPr/>
        </p:nvSpPr>
        <p:spPr>
          <a:xfrm>
            <a:off x="851088" y="2798345"/>
            <a:ext cx="2757268" cy="777216"/>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Pretrained model</a:t>
            </a:r>
            <a:endParaRPr lang="zh-CN" altLang="en-US" dirty="0"/>
          </a:p>
        </p:txBody>
      </p:sp>
      <p:sp>
        <p:nvSpPr>
          <p:cNvPr id="24" name="菱形 12">
            <a:extLst>
              <a:ext uri="{FF2B5EF4-FFF2-40B4-BE49-F238E27FC236}">
                <a16:creationId xmlns:a16="http://schemas.microsoft.com/office/drawing/2014/main" id="{DC2E65B5-2F7F-46B1-A19B-D37801D25607}"/>
              </a:ext>
            </a:extLst>
          </p:cNvPr>
          <p:cNvSpPr/>
          <p:nvPr/>
        </p:nvSpPr>
        <p:spPr>
          <a:xfrm>
            <a:off x="1025309" y="4259393"/>
            <a:ext cx="2433711" cy="777216"/>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More layers</a:t>
            </a:r>
            <a:endParaRPr lang="zh-CN" altLang="en-US" dirty="0"/>
          </a:p>
        </p:txBody>
      </p:sp>
      <p:sp>
        <p:nvSpPr>
          <p:cNvPr id="25" name="任意多边形 8">
            <a:extLst>
              <a:ext uri="{FF2B5EF4-FFF2-40B4-BE49-F238E27FC236}">
                <a16:creationId xmlns:a16="http://schemas.microsoft.com/office/drawing/2014/main" id="{22845E2B-5AE6-4352-A90D-8D1BB173F21C}"/>
              </a:ext>
            </a:extLst>
          </p:cNvPr>
          <p:cNvSpPr/>
          <p:nvPr/>
        </p:nvSpPr>
        <p:spPr>
          <a:xfrm>
            <a:off x="3619500" y="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tx1"/>
                </a:solidFill>
              </a:rPr>
              <a:t>Construction</a:t>
            </a:r>
            <a:endParaRPr lang="zh-CN" altLang="en-US" sz="3200" dirty="0">
              <a:solidFill>
                <a:schemeClr val="tx1"/>
              </a:solidFill>
            </a:endParaRPr>
          </a:p>
        </p:txBody>
      </p:sp>
    </p:spTree>
    <p:extLst>
      <p:ext uri="{BB962C8B-B14F-4D97-AF65-F5344CB8AC3E}">
        <p14:creationId xmlns:p14="http://schemas.microsoft.com/office/powerpoint/2010/main" val="3280405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 name="直接箭头连接符 18"/>
          <p:cNvCxnSpPr>
            <a:cxnSpLocks/>
          </p:cNvCxnSpPr>
          <p:nvPr/>
        </p:nvCxnSpPr>
        <p:spPr>
          <a:xfrm>
            <a:off x="3495085" y="4644579"/>
            <a:ext cx="77659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矩形 16">
            <a:extLst>
              <a:ext uri="{FF2B5EF4-FFF2-40B4-BE49-F238E27FC236}">
                <a16:creationId xmlns:a16="http://schemas.microsoft.com/office/drawing/2014/main" id="{9F033745-40E8-4B13-9829-B74A031E8308}"/>
              </a:ext>
            </a:extLst>
          </p:cNvPr>
          <p:cNvSpPr/>
          <p:nvPr/>
        </p:nvSpPr>
        <p:spPr>
          <a:xfrm>
            <a:off x="4329099" y="1376085"/>
            <a:ext cx="7011813" cy="51372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
            <a:extLst>
              <a:ext uri="{FF2B5EF4-FFF2-40B4-BE49-F238E27FC236}">
                <a16:creationId xmlns:a16="http://schemas.microsoft.com/office/drawing/2014/main" id="{1E87E9FB-3D65-43FB-9827-5F68C234E1A9}"/>
              </a:ext>
            </a:extLst>
          </p:cNvPr>
          <p:cNvSpPr txBox="1"/>
          <p:nvPr/>
        </p:nvSpPr>
        <p:spPr>
          <a:xfrm>
            <a:off x="4411640" y="1425640"/>
            <a:ext cx="6847791" cy="3416320"/>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Flatten layer:</a:t>
            </a:r>
          </a:p>
          <a:p>
            <a:r>
              <a:rPr lang="en-US" altLang="zh-CN" dirty="0"/>
              <a:t>  Transfer the high dimension data calculated from convolution layer in to one dimension to fit the format in full connected layer.</a:t>
            </a:r>
          </a:p>
          <a:p>
            <a:endParaRPr lang="en-US" altLang="zh-CN" dirty="0"/>
          </a:p>
          <a:p>
            <a:endParaRPr lang="en-US" altLang="zh-CN" dirty="0"/>
          </a:p>
          <a:p>
            <a:pPr marL="285750" indent="-285750">
              <a:buFont typeface="Arial" panose="020B0604020202020204" pitchFamily="34" charset="0"/>
              <a:buChar char="•"/>
            </a:pPr>
            <a:r>
              <a:rPr lang="en-US" altLang="zh-CN" dirty="0"/>
              <a:t>Dense layer:</a:t>
            </a:r>
          </a:p>
          <a:p>
            <a:r>
              <a:rPr lang="en-US" altLang="zh-CN" dirty="0"/>
              <a:t>  Set 64 hidden units to simulate various features of the target, using activation function ‘</a:t>
            </a:r>
            <a:r>
              <a:rPr lang="en-US" altLang="zh-CN" dirty="0" err="1"/>
              <a:t>relu</a:t>
            </a:r>
            <a:r>
              <a:rPr lang="en-US" altLang="zh-CN" dirty="0"/>
              <a:t>’ and ‘sigmoid’.</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Dropout layer:</a:t>
            </a:r>
          </a:p>
          <a:p>
            <a:r>
              <a:rPr lang="en-US" altLang="zh-CN" dirty="0"/>
              <a:t>  In this case we drop 90% percent of coefficients to avoid overfitting.</a:t>
            </a:r>
            <a:endParaRPr lang="zh-CN" altLang="en-US" dirty="0"/>
          </a:p>
        </p:txBody>
      </p:sp>
      <p:pic>
        <p:nvPicPr>
          <p:cNvPr id="16" name="Picture 15">
            <a:extLst>
              <a:ext uri="{FF2B5EF4-FFF2-40B4-BE49-F238E27FC236}">
                <a16:creationId xmlns:a16="http://schemas.microsoft.com/office/drawing/2014/main" id="{B35B3D6B-57B2-426A-865F-17CFAF5DDC82}"/>
              </a:ext>
            </a:extLst>
          </p:cNvPr>
          <p:cNvPicPr>
            <a:picLocks noChangeAspect="1"/>
          </p:cNvPicPr>
          <p:nvPr/>
        </p:nvPicPr>
        <p:blipFill rotWithShape="1">
          <a:blip r:embed="rId3"/>
          <a:srcRect l="3953" t="4604" r="34671" b="5245"/>
          <a:stretch/>
        </p:blipFill>
        <p:spPr>
          <a:xfrm>
            <a:off x="4450976" y="5168152"/>
            <a:ext cx="6741459" cy="1205753"/>
          </a:xfrm>
          <a:prstGeom prst="rect">
            <a:avLst/>
          </a:prstGeom>
        </p:spPr>
      </p:pic>
      <p:sp>
        <p:nvSpPr>
          <p:cNvPr id="17" name="下箭头 3">
            <a:extLst>
              <a:ext uri="{FF2B5EF4-FFF2-40B4-BE49-F238E27FC236}">
                <a16:creationId xmlns:a16="http://schemas.microsoft.com/office/drawing/2014/main" id="{5163EFDF-AB4C-459A-A19E-220975D0D1AC}"/>
              </a:ext>
            </a:extLst>
          </p:cNvPr>
          <p:cNvSpPr/>
          <p:nvPr/>
        </p:nvSpPr>
        <p:spPr>
          <a:xfrm>
            <a:off x="2067944" y="3632515"/>
            <a:ext cx="323559" cy="56992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圆角矩形 6">
            <a:extLst>
              <a:ext uri="{FF2B5EF4-FFF2-40B4-BE49-F238E27FC236}">
                <a16:creationId xmlns:a16="http://schemas.microsoft.com/office/drawing/2014/main" id="{F0177D2C-81C3-4A2B-BE51-A10109A93C1E}"/>
              </a:ext>
            </a:extLst>
          </p:cNvPr>
          <p:cNvSpPr/>
          <p:nvPr/>
        </p:nvSpPr>
        <p:spPr>
          <a:xfrm>
            <a:off x="932570" y="5722080"/>
            <a:ext cx="2686930" cy="7912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Test accuracy with model</a:t>
            </a:r>
            <a:endParaRPr lang="zh-CN" altLang="en-US" dirty="0"/>
          </a:p>
        </p:txBody>
      </p:sp>
      <p:sp>
        <p:nvSpPr>
          <p:cNvPr id="20" name="下箭头 7">
            <a:extLst>
              <a:ext uri="{FF2B5EF4-FFF2-40B4-BE49-F238E27FC236}">
                <a16:creationId xmlns:a16="http://schemas.microsoft.com/office/drawing/2014/main" id="{80A2992A-523E-4D4C-AD7A-08430C7D3F9F}"/>
              </a:ext>
            </a:extLst>
          </p:cNvPr>
          <p:cNvSpPr/>
          <p:nvPr/>
        </p:nvSpPr>
        <p:spPr>
          <a:xfrm>
            <a:off x="2067945" y="5093563"/>
            <a:ext cx="323559" cy="61461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下箭头 9">
            <a:extLst>
              <a:ext uri="{FF2B5EF4-FFF2-40B4-BE49-F238E27FC236}">
                <a16:creationId xmlns:a16="http://schemas.microsoft.com/office/drawing/2014/main" id="{8E6A9E0A-1850-48EA-BE94-210EEA77114C}"/>
              </a:ext>
            </a:extLst>
          </p:cNvPr>
          <p:cNvSpPr/>
          <p:nvPr/>
        </p:nvSpPr>
        <p:spPr>
          <a:xfrm>
            <a:off x="2067944" y="2136008"/>
            <a:ext cx="323559" cy="60538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4">
            <a:extLst>
              <a:ext uri="{FF2B5EF4-FFF2-40B4-BE49-F238E27FC236}">
                <a16:creationId xmlns:a16="http://schemas.microsoft.com/office/drawing/2014/main" id="{DED61D30-935F-46E8-B1F8-AB4D030B6BFE}"/>
              </a:ext>
            </a:extLst>
          </p:cNvPr>
          <p:cNvSpPr/>
          <p:nvPr/>
        </p:nvSpPr>
        <p:spPr>
          <a:xfrm>
            <a:off x="1053607" y="1079143"/>
            <a:ext cx="2352230" cy="100059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Preprocessed data</a:t>
            </a:r>
            <a:endParaRPr lang="zh-CN" altLang="en-US" dirty="0"/>
          </a:p>
        </p:txBody>
      </p:sp>
      <p:sp>
        <p:nvSpPr>
          <p:cNvPr id="23" name="菱形 10">
            <a:extLst>
              <a:ext uri="{FF2B5EF4-FFF2-40B4-BE49-F238E27FC236}">
                <a16:creationId xmlns:a16="http://schemas.microsoft.com/office/drawing/2014/main" id="{C962DEBF-073E-48BF-B8CE-E3BDDF344D72}"/>
              </a:ext>
            </a:extLst>
          </p:cNvPr>
          <p:cNvSpPr/>
          <p:nvPr/>
        </p:nvSpPr>
        <p:spPr>
          <a:xfrm>
            <a:off x="851088" y="2798345"/>
            <a:ext cx="2757268" cy="777216"/>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Pretrained model</a:t>
            </a:r>
            <a:endParaRPr lang="zh-CN" altLang="en-US" dirty="0"/>
          </a:p>
        </p:txBody>
      </p:sp>
      <p:sp>
        <p:nvSpPr>
          <p:cNvPr id="24" name="菱形 12">
            <a:extLst>
              <a:ext uri="{FF2B5EF4-FFF2-40B4-BE49-F238E27FC236}">
                <a16:creationId xmlns:a16="http://schemas.microsoft.com/office/drawing/2014/main" id="{CC227E01-0573-4244-97B2-8B4004348853}"/>
              </a:ext>
            </a:extLst>
          </p:cNvPr>
          <p:cNvSpPr/>
          <p:nvPr/>
        </p:nvSpPr>
        <p:spPr>
          <a:xfrm>
            <a:off x="1025309" y="4259393"/>
            <a:ext cx="2433711" cy="777216"/>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More layers</a:t>
            </a:r>
            <a:endParaRPr lang="zh-CN" altLang="en-US" dirty="0"/>
          </a:p>
        </p:txBody>
      </p:sp>
      <p:sp>
        <p:nvSpPr>
          <p:cNvPr id="25" name="任意多边形 8">
            <a:extLst>
              <a:ext uri="{FF2B5EF4-FFF2-40B4-BE49-F238E27FC236}">
                <a16:creationId xmlns:a16="http://schemas.microsoft.com/office/drawing/2014/main" id="{8FB4CAAE-6C0D-43DB-84D9-2533E3E77831}"/>
              </a:ext>
            </a:extLst>
          </p:cNvPr>
          <p:cNvSpPr/>
          <p:nvPr/>
        </p:nvSpPr>
        <p:spPr>
          <a:xfrm>
            <a:off x="3619500" y="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tx1"/>
                </a:solidFill>
              </a:rPr>
              <a:t>Construction</a:t>
            </a:r>
            <a:endParaRPr lang="zh-CN" altLang="en-US" sz="3200" dirty="0">
              <a:solidFill>
                <a:schemeClr val="tx1"/>
              </a:solidFill>
            </a:endParaRPr>
          </a:p>
        </p:txBody>
      </p:sp>
    </p:spTree>
    <p:extLst>
      <p:ext uri="{BB962C8B-B14F-4D97-AF65-F5344CB8AC3E}">
        <p14:creationId xmlns:p14="http://schemas.microsoft.com/office/powerpoint/2010/main" val="28904041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直接箭头连接符 8"/>
          <p:cNvCxnSpPr>
            <a:cxnSpLocks/>
          </p:cNvCxnSpPr>
          <p:nvPr/>
        </p:nvCxnSpPr>
        <p:spPr>
          <a:xfrm>
            <a:off x="3715871" y="6117710"/>
            <a:ext cx="56029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矩形 16">
            <a:extLst>
              <a:ext uri="{FF2B5EF4-FFF2-40B4-BE49-F238E27FC236}">
                <a16:creationId xmlns:a16="http://schemas.microsoft.com/office/drawing/2014/main" id="{F9AD2CB4-0C75-4CC7-B709-EEAD9990EB57}"/>
              </a:ext>
            </a:extLst>
          </p:cNvPr>
          <p:cNvSpPr/>
          <p:nvPr/>
        </p:nvSpPr>
        <p:spPr>
          <a:xfrm>
            <a:off x="4329099" y="1376086"/>
            <a:ext cx="7011813" cy="51372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3" name="Picture 2">
            <a:extLst>
              <a:ext uri="{FF2B5EF4-FFF2-40B4-BE49-F238E27FC236}">
                <a16:creationId xmlns:a16="http://schemas.microsoft.com/office/drawing/2014/main" id="{4DEE0D27-C6D6-4259-A2C6-F6719FE4906F}"/>
              </a:ext>
            </a:extLst>
          </p:cNvPr>
          <p:cNvPicPr>
            <a:picLocks noChangeAspect="1"/>
          </p:cNvPicPr>
          <p:nvPr/>
        </p:nvPicPr>
        <p:blipFill rotWithShape="1">
          <a:blip r:embed="rId3"/>
          <a:srcRect l="5184" t="22815" r="2095" b="14841"/>
          <a:stretch/>
        </p:blipFill>
        <p:spPr>
          <a:xfrm>
            <a:off x="4544810" y="5370557"/>
            <a:ext cx="6580390" cy="939101"/>
          </a:xfrm>
          <a:prstGeom prst="rect">
            <a:avLst/>
          </a:prstGeom>
        </p:spPr>
      </p:pic>
      <p:sp>
        <p:nvSpPr>
          <p:cNvPr id="14" name="文本框 2">
            <a:extLst>
              <a:ext uri="{FF2B5EF4-FFF2-40B4-BE49-F238E27FC236}">
                <a16:creationId xmlns:a16="http://schemas.microsoft.com/office/drawing/2014/main" id="{1E6C5033-33DC-4B70-9307-D52842777A85}"/>
              </a:ext>
            </a:extLst>
          </p:cNvPr>
          <p:cNvSpPr txBox="1"/>
          <p:nvPr/>
        </p:nvSpPr>
        <p:spPr>
          <a:xfrm>
            <a:off x="4474713" y="1518930"/>
            <a:ext cx="6744615" cy="3416320"/>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Totally, after data augmentation, We get</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50031 images for training</a:t>
            </a:r>
          </a:p>
          <a:p>
            <a:pPr marL="285750" indent="-285750">
              <a:buFont typeface="Arial" panose="020B0604020202020204" pitchFamily="34" charset="0"/>
              <a:buChar char="•"/>
            </a:pPr>
            <a:r>
              <a:rPr lang="en-US" altLang="zh-CN" dirty="0"/>
              <a:t>12516 images for testing.</a:t>
            </a:r>
          </a:p>
          <a:p>
            <a:pPr marL="285750" indent="-285750">
              <a:buFont typeface="Arial" panose="020B0604020202020204" pitchFamily="34" charset="0"/>
              <a:buChar char="•"/>
            </a:pPr>
            <a:r>
              <a:rPr lang="en-US" altLang="zh-CN" dirty="0"/>
              <a:t>Both in two classes</a:t>
            </a:r>
          </a:p>
          <a:p>
            <a:endParaRPr lang="en-US" altLang="zh-CN" dirty="0"/>
          </a:p>
          <a:p>
            <a:endParaRPr lang="en-US" altLang="zh-CN" dirty="0"/>
          </a:p>
          <a:p>
            <a:pPr marL="285750" indent="-285750">
              <a:buFont typeface="Arial" panose="020B0604020202020204" pitchFamily="34" charset="0"/>
              <a:buChar char="•"/>
            </a:pPr>
            <a:r>
              <a:rPr lang="en-US" altLang="zh-CN" dirty="0"/>
              <a:t>For parameter selection, we can build a </a:t>
            </a:r>
            <a:r>
              <a:rPr lang="en-US" altLang="zh-CN" dirty="0" err="1"/>
              <a:t>GridSearch</a:t>
            </a:r>
            <a:r>
              <a:rPr lang="en-US" altLang="zh-CN" dirty="0"/>
              <a:t> function to get the best fitting parameter in this problem.</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We set three learning rates, three decays and three number of epochs for this grid searching.</a:t>
            </a:r>
          </a:p>
        </p:txBody>
      </p:sp>
      <p:sp>
        <p:nvSpPr>
          <p:cNvPr id="15" name="下箭头 3">
            <a:extLst>
              <a:ext uri="{FF2B5EF4-FFF2-40B4-BE49-F238E27FC236}">
                <a16:creationId xmlns:a16="http://schemas.microsoft.com/office/drawing/2014/main" id="{A2E18F39-B16B-419C-8C1B-47070F2186CC}"/>
              </a:ext>
            </a:extLst>
          </p:cNvPr>
          <p:cNvSpPr/>
          <p:nvPr/>
        </p:nvSpPr>
        <p:spPr>
          <a:xfrm>
            <a:off x="2067944" y="3632515"/>
            <a:ext cx="323559" cy="56992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圆角矩形 6">
            <a:extLst>
              <a:ext uri="{FF2B5EF4-FFF2-40B4-BE49-F238E27FC236}">
                <a16:creationId xmlns:a16="http://schemas.microsoft.com/office/drawing/2014/main" id="{2F0C706A-8A66-48E3-AF51-6CE4A2E9E170}"/>
              </a:ext>
            </a:extLst>
          </p:cNvPr>
          <p:cNvSpPr/>
          <p:nvPr/>
        </p:nvSpPr>
        <p:spPr>
          <a:xfrm>
            <a:off x="932570" y="5722080"/>
            <a:ext cx="2686930" cy="7912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Test accuracy with model</a:t>
            </a:r>
            <a:endParaRPr lang="zh-CN" altLang="en-US" dirty="0"/>
          </a:p>
        </p:txBody>
      </p:sp>
      <p:sp>
        <p:nvSpPr>
          <p:cNvPr id="17" name="下箭头 7">
            <a:extLst>
              <a:ext uri="{FF2B5EF4-FFF2-40B4-BE49-F238E27FC236}">
                <a16:creationId xmlns:a16="http://schemas.microsoft.com/office/drawing/2014/main" id="{6B99D966-ED09-4622-89A7-F1310FBD8106}"/>
              </a:ext>
            </a:extLst>
          </p:cNvPr>
          <p:cNvSpPr/>
          <p:nvPr/>
        </p:nvSpPr>
        <p:spPr>
          <a:xfrm>
            <a:off x="2067945" y="5093563"/>
            <a:ext cx="323559" cy="61461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下箭头 9">
            <a:extLst>
              <a:ext uri="{FF2B5EF4-FFF2-40B4-BE49-F238E27FC236}">
                <a16:creationId xmlns:a16="http://schemas.microsoft.com/office/drawing/2014/main" id="{843CDFA7-5814-4BF9-AD66-E94746EC0F37}"/>
              </a:ext>
            </a:extLst>
          </p:cNvPr>
          <p:cNvSpPr/>
          <p:nvPr/>
        </p:nvSpPr>
        <p:spPr>
          <a:xfrm>
            <a:off x="2067944" y="2136008"/>
            <a:ext cx="323559" cy="60538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4">
            <a:extLst>
              <a:ext uri="{FF2B5EF4-FFF2-40B4-BE49-F238E27FC236}">
                <a16:creationId xmlns:a16="http://schemas.microsoft.com/office/drawing/2014/main" id="{2553FB4E-9CB4-4FCD-8248-19B4F2C07299}"/>
              </a:ext>
            </a:extLst>
          </p:cNvPr>
          <p:cNvSpPr/>
          <p:nvPr/>
        </p:nvSpPr>
        <p:spPr>
          <a:xfrm>
            <a:off x="1053607" y="1079143"/>
            <a:ext cx="2352230" cy="100059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Preprocessed data</a:t>
            </a:r>
            <a:endParaRPr lang="zh-CN" altLang="en-US" dirty="0"/>
          </a:p>
        </p:txBody>
      </p:sp>
      <p:sp>
        <p:nvSpPr>
          <p:cNvPr id="20" name="菱形 10">
            <a:extLst>
              <a:ext uri="{FF2B5EF4-FFF2-40B4-BE49-F238E27FC236}">
                <a16:creationId xmlns:a16="http://schemas.microsoft.com/office/drawing/2014/main" id="{F646640D-271B-48ED-B3C7-AEA1EC4B9DC2}"/>
              </a:ext>
            </a:extLst>
          </p:cNvPr>
          <p:cNvSpPr/>
          <p:nvPr/>
        </p:nvSpPr>
        <p:spPr>
          <a:xfrm>
            <a:off x="851088" y="2798345"/>
            <a:ext cx="2757268" cy="777216"/>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Pretrained model</a:t>
            </a:r>
            <a:endParaRPr lang="zh-CN" altLang="en-US" dirty="0"/>
          </a:p>
        </p:txBody>
      </p:sp>
      <p:sp>
        <p:nvSpPr>
          <p:cNvPr id="21" name="菱形 12">
            <a:extLst>
              <a:ext uri="{FF2B5EF4-FFF2-40B4-BE49-F238E27FC236}">
                <a16:creationId xmlns:a16="http://schemas.microsoft.com/office/drawing/2014/main" id="{CF075F4F-A7C2-4DDD-83DF-CE98DFF097D7}"/>
              </a:ext>
            </a:extLst>
          </p:cNvPr>
          <p:cNvSpPr/>
          <p:nvPr/>
        </p:nvSpPr>
        <p:spPr>
          <a:xfrm>
            <a:off x="1025309" y="4259393"/>
            <a:ext cx="2433711" cy="777216"/>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More layers</a:t>
            </a:r>
            <a:endParaRPr lang="zh-CN" altLang="en-US" dirty="0"/>
          </a:p>
        </p:txBody>
      </p:sp>
      <p:sp>
        <p:nvSpPr>
          <p:cNvPr id="22" name="任意多边形 8">
            <a:extLst>
              <a:ext uri="{FF2B5EF4-FFF2-40B4-BE49-F238E27FC236}">
                <a16:creationId xmlns:a16="http://schemas.microsoft.com/office/drawing/2014/main" id="{9737CF88-372D-4712-94C3-7488ED38E33F}"/>
              </a:ext>
            </a:extLst>
          </p:cNvPr>
          <p:cNvSpPr/>
          <p:nvPr/>
        </p:nvSpPr>
        <p:spPr>
          <a:xfrm>
            <a:off x="3619500" y="0"/>
            <a:ext cx="4838700" cy="1104900"/>
          </a:xfrm>
          <a:custGeom>
            <a:avLst/>
            <a:gdLst>
              <a:gd name="connsiteX0" fmla="*/ 0 w 4838700"/>
              <a:gd name="connsiteY0" fmla="*/ 0 h 1104900"/>
              <a:gd name="connsiteX1" fmla="*/ 4838700 w 4838700"/>
              <a:gd name="connsiteY1" fmla="*/ 0 h 1104900"/>
              <a:gd name="connsiteX2" fmla="*/ 4838700 w 4838700"/>
              <a:gd name="connsiteY2" fmla="*/ 800100 h 1104900"/>
              <a:gd name="connsiteX3" fmla="*/ 2476500 w 4838700"/>
              <a:gd name="connsiteY3" fmla="*/ 1104900 h 1104900"/>
              <a:gd name="connsiteX4" fmla="*/ 0 w 4838700"/>
              <a:gd name="connsiteY4" fmla="*/ 8001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8700" h="1104900">
                <a:moveTo>
                  <a:pt x="0" y="0"/>
                </a:moveTo>
                <a:lnTo>
                  <a:pt x="4838700" y="0"/>
                </a:lnTo>
                <a:lnTo>
                  <a:pt x="4838700" y="800100"/>
                </a:lnTo>
                <a:lnTo>
                  <a:pt x="2476500" y="1104900"/>
                </a:lnTo>
                <a:lnTo>
                  <a:pt x="0" y="800100"/>
                </a:lnTo>
                <a:close/>
              </a:path>
            </a:pathLst>
          </a:custGeom>
          <a:solidFill>
            <a:schemeClr val="bg1">
              <a:lumMod val="6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tx1"/>
                </a:solidFill>
              </a:rPr>
              <a:t>Construction</a:t>
            </a:r>
            <a:endParaRPr lang="zh-CN" altLang="en-US" sz="3200" dirty="0">
              <a:solidFill>
                <a:schemeClr val="tx1"/>
              </a:solidFill>
            </a:endParaRPr>
          </a:p>
        </p:txBody>
      </p:sp>
    </p:spTree>
    <p:extLst>
      <p:ext uri="{BB962C8B-B14F-4D97-AF65-F5344CB8AC3E}">
        <p14:creationId xmlns:p14="http://schemas.microsoft.com/office/powerpoint/2010/main" val="367575135"/>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主题​​">
  <a:themeElements>
    <a:clrScheme name="Office">
      <a:dk1>
        <a:srgbClr val="000000"/>
      </a:dk1>
      <a:lt1>
        <a:srgbClr val="F8F8F8"/>
      </a:lt1>
      <a:dk2>
        <a:srgbClr val="000000"/>
      </a:dk2>
      <a:lt2>
        <a:srgbClr val="F8F8F8"/>
      </a:lt2>
      <a:accent1>
        <a:srgbClr val="FC4657"/>
      </a:accent1>
      <a:accent2>
        <a:srgbClr val="656565"/>
      </a:accent2>
      <a:accent3>
        <a:srgbClr val="FC4657"/>
      </a:accent3>
      <a:accent4>
        <a:srgbClr val="656565"/>
      </a:accent4>
      <a:accent5>
        <a:srgbClr val="FC4657"/>
      </a:accent5>
      <a:accent6>
        <a:srgbClr val="656565"/>
      </a:accent6>
      <a:hlink>
        <a:srgbClr val="FC4657"/>
      </a:hlink>
      <a:folHlink>
        <a:srgbClr val="656565"/>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ircuit">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88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2000"/>
                <a:satMod val="150000"/>
                <a:lumMod val="15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971C58-AB76-4A2A-B231-5F8CA03CF491}"/>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538</TotalTime>
  <Words>973</Words>
  <Application>Microsoft Office PowerPoint</Application>
  <PresentationFormat>Widescreen</PresentationFormat>
  <Paragraphs>175</Paragraphs>
  <Slides>14</Slides>
  <Notes>9</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14</vt:i4>
      </vt:variant>
    </vt:vector>
  </HeadingPairs>
  <TitlesOfParts>
    <vt:vector size="21" baseType="lpstr">
      <vt:lpstr>华康海报体W12(P)</vt:lpstr>
      <vt:lpstr>微软雅黑</vt:lpstr>
      <vt:lpstr>等线</vt:lpstr>
      <vt:lpstr>Arial</vt:lpstr>
      <vt:lpstr>Tw Cen MT</vt:lpstr>
      <vt:lpstr>Office 主题​​</vt:lpstr>
      <vt:lpstr>Circuit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Vip0763</dc:creator>
  <cp:lastModifiedBy>= =</cp:lastModifiedBy>
  <cp:revision>108</cp:revision>
  <dcterms:created xsi:type="dcterms:W3CDTF">2017-02-27T19:26:00Z</dcterms:created>
  <dcterms:modified xsi:type="dcterms:W3CDTF">2019-05-21T00:27:55Z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2052-10.1.0.6554</vt:lpwstr>
  </property>
</Properties>
</file>

<file path=docProps/thumbnail.jpeg>
</file>